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8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6836-E41B-33DA-DC78-555FA1A67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FBFECBFF-805F-538C-E53D-C595489A4C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2598FD5E-2A2F-D5FA-D2C8-1A504FDD83BD}"/>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5" name="Footer Placeholder 4">
            <a:extLst>
              <a:ext uri="{FF2B5EF4-FFF2-40B4-BE49-F238E27FC236}">
                <a16:creationId xmlns:a16="http://schemas.microsoft.com/office/drawing/2014/main" id="{63FE23E9-33D7-78D8-0B97-F176D3C8780D}"/>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4569AB4C-12AE-4B0A-1DA2-CE796D4C1767}"/>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217216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4B32-185C-74DC-649D-A743E20AD278}"/>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118C86C6-D130-9D05-4214-994158EFE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208ECA7F-D4CB-B7A4-4744-67D807AEB1D7}"/>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5" name="Footer Placeholder 4">
            <a:extLst>
              <a:ext uri="{FF2B5EF4-FFF2-40B4-BE49-F238E27FC236}">
                <a16:creationId xmlns:a16="http://schemas.microsoft.com/office/drawing/2014/main" id="{6B0FF9D4-9A16-2EB4-3B05-9AFBBBA70D95}"/>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4BBA8792-6ABE-DCD5-D4C6-FAC29FF1B9FE}"/>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328924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F9807-9475-3226-CAB2-4643B6B5FA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DC235142-68F8-DB6E-8E7F-60C7BDE1A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AF44A402-F765-1063-57EF-1B6343D24E14}"/>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5" name="Footer Placeholder 4">
            <a:extLst>
              <a:ext uri="{FF2B5EF4-FFF2-40B4-BE49-F238E27FC236}">
                <a16:creationId xmlns:a16="http://schemas.microsoft.com/office/drawing/2014/main" id="{1B696CC6-6F98-06C0-3494-D1747C9E5B8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5F1898B-8EA0-1AE6-16D9-1A59BFE61165}"/>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356825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90E2-88B5-3C7E-D3FE-33D09B729C06}"/>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971C86D1-6074-85CC-101D-0577F7D565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40EF5D8-D245-3B6E-1C29-47D17731497D}"/>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5" name="Footer Placeholder 4">
            <a:extLst>
              <a:ext uri="{FF2B5EF4-FFF2-40B4-BE49-F238E27FC236}">
                <a16:creationId xmlns:a16="http://schemas.microsoft.com/office/drawing/2014/main" id="{974EE23A-1F37-EE84-0C48-C54B6103D2C8}"/>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93897F6-9163-40B7-77BC-F20075D6BB71}"/>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307673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8770-099E-F329-A5B3-1A333CB185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037AE9CE-2886-ECED-899B-B132B846D8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44780-A4CE-3312-E13A-19C80913FE5F}"/>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5" name="Footer Placeholder 4">
            <a:extLst>
              <a:ext uri="{FF2B5EF4-FFF2-40B4-BE49-F238E27FC236}">
                <a16:creationId xmlns:a16="http://schemas.microsoft.com/office/drawing/2014/main" id="{AB1EC735-B057-66C1-9E2B-EF0304C69AF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BD89D26-2CA8-9E2D-002D-FE7551C8E28C}"/>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203713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689-5E8D-0E13-7E28-8A66BC9EB464}"/>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0D3B64D5-2715-6F5A-5FFD-9F3FC8DB8D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22B40930-4888-8F06-3870-34C6540D7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4F30C62F-BCBE-2208-8DDB-E47A9E151D18}"/>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6" name="Footer Placeholder 5">
            <a:extLst>
              <a:ext uri="{FF2B5EF4-FFF2-40B4-BE49-F238E27FC236}">
                <a16:creationId xmlns:a16="http://schemas.microsoft.com/office/drawing/2014/main" id="{B9183496-CAF8-A30B-77E9-7DE4DF82480D}"/>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8DAF7E56-9E9B-BAA8-4182-4EE10F20170B}"/>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22841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E912-879F-57DD-2AA8-ACE3B2D1C6C9}"/>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A832C2CD-BD16-919F-4A5A-643BD0277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3C59C-A915-3B84-C251-A043EA675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3859F25A-86EB-5C31-F31A-5E3E4BB8B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AA3DB-D975-1AA5-5BCF-5BA9F49F49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4DB7228F-BE93-24D2-92E7-636638EABA38}"/>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8" name="Footer Placeholder 7">
            <a:extLst>
              <a:ext uri="{FF2B5EF4-FFF2-40B4-BE49-F238E27FC236}">
                <a16:creationId xmlns:a16="http://schemas.microsoft.com/office/drawing/2014/main" id="{5537C577-CDBD-AEE9-EEAD-50EDDFE407AD}"/>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325D5779-7158-5827-2ED8-A28A98BA4F66}"/>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320890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0B94-BE06-C65A-6047-A735C23A76A5}"/>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74CDD260-25B8-E132-541B-015FDDD1156B}"/>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4" name="Footer Placeholder 3">
            <a:extLst>
              <a:ext uri="{FF2B5EF4-FFF2-40B4-BE49-F238E27FC236}">
                <a16:creationId xmlns:a16="http://schemas.microsoft.com/office/drawing/2014/main" id="{9CDA8A32-9E57-F72B-B2E5-53D6EAFEDB1F}"/>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003DFCD7-4588-5DA3-D878-E29884885AD6}"/>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183379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2B526-82DB-F426-4140-A1B1DE639178}"/>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3" name="Footer Placeholder 2">
            <a:extLst>
              <a:ext uri="{FF2B5EF4-FFF2-40B4-BE49-F238E27FC236}">
                <a16:creationId xmlns:a16="http://schemas.microsoft.com/office/drawing/2014/main" id="{AA21B875-6D96-B217-355D-2D79E2F9E6B4}"/>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596379E7-B15A-2A0C-B872-04E952433051}"/>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226736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4B38-F11C-2E00-D443-0EC5D22D7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97475448-D7F8-1B4B-FA6F-CC2B1BC43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D19329C3-8F66-E380-C809-3226EEEC0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9B6F7-BDCE-E742-C3CC-DC0CE910047F}"/>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6" name="Footer Placeholder 5">
            <a:extLst>
              <a:ext uri="{FF2B5EF4-FFF2-40B4-BE49-F238E27FC236}">
                <a16:creationId xmlns:a16="http://schemas.microsoft.com/office/drawing/2014/main" id="{01391440-6AB5-24A4-525A-A4414162E551}"/>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B7CE695-8D21-93E2-DB56-B267C7A9EE41}"/>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139011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BEEA-4554-6921-6BEC-9C1A6D0C9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627AA7CD-98D3-FCE8-9FB3-F25877B77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3245C44C-75FF-F0C4-08B1-374F73420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D5B29-2217-307E-C1B6-FD8478FB103B}"/>
              </a:ext>
            </a:extLst>
          </p:cNvPr>
          <p:cNvSpPr>
            <a:spLocks noGrp="1"/>
          </p:cNvSpPr>
          <p:nvPr>
            <p:ph type="dt" sz="half" idx="10"/>
          </p:nvPr>
        </p:nvSpPr>
        <p:spPr/>
        <p:txBody>
          <a:bodyPr/>
          <a:lstStyle/>
          <a:p>
            <a:fld id="{9821A78D-5464-4610-9F9E-27735A5E6C79}" type="datetimeFigureOut">
              <a:rPr lang="en-DE" smtClean="0"/>
              <a:t>18/02/2023</a:t>
            </a:fld>
            <a:endParaRPr lang="en-DE"/>
          </a:p>
        </p:txBody>
      </p:sp>
      <p:sp>
        <p:nvSpPr>
          <p:cNvPr id="6" name="Footer Placeholder 5">
            <a:extLst>
              <a:ext uri="{FF2B5EF4-FFF2-40B4-BE49-F238E27FC236}">
                <a16:creationId xmlns:a16="http://schemas.microsoft.com/office/drawing/2014/main" id="{3288F534-1D62-7C27-33E9-41D4E0169C3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81E4EE14-3C50-483E-B745-2F28CF896DFE}"/>
              </a:ext>
            </a:extLst>
          </p:cNvPr>
          <p:cNvSpPr>
            <a:spLocks noGrp="1"/>
          </p:cNvSpPr>
          <p:nvPr>
            <p:ph type="sldNum" sz="quarter" idx="12"/>
          </p:nvPr>
        </p:nvSpPr>
        <p:spPr/>
        <p:txBody>
          <a:bodyPr/>
          <a:lstStyle/>
          <a:p>
            <a:fld id="{F4CD6083-E657-4E98-A168-E1605AD08F50}" type="slidenum">
              <a:rPr lang="en-DE" smtClean="0"/>
              <a:t>‹#›</a:t>
            </a:fld>
            <a:endParaRPr lang="en-DE"/>
          </a:p>
        </p:txBody>
      </p:sp>
    </p:spTree>
    <p:extLst>
      <p:ext uri="{BB962C8B-B14F-4D97-AF65-F5344CB8AC3E}">
        <p14:creationId xmlns:p14="http://schemas.microsoft.com/office/powerpoint/2010/main" val="409028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12161-B12F-3C85-E633-86E865B56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25DFE246-726E-CE9F-B5DA-F5A96309C2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FD29E5DC-DE80-5876-ED41-A893FF84A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1A78D-5464-4610-9F9E-27735A5E6C79}" type="datetimeFigureOut">
              <a:rPr lang="en-DE" smtClean="0"/>
              <a:t>18/02/2023</a:t>
            </a:fld>
            <a:endParaRPr lang="en-DE"/>
          </a:p>
        </p:txBody>
      </p:sp>
      <p:sp>
        <p:nvSpPr>
          <p:cNvPr id="5" name="Footer Placeholder 4">
            <a:extLst>
              <a:ext uri="{FF2B5EF4-FFF2-40B4-BE49-F238E27FC236}">
                <a16:creationId xmlns:a16="http://schemas.microsoft.com/office/drawing/2014/main" id="{C14851CD-ED5E-72FE-EBE9-294FEDDED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8D93737C-5401-8B2E-F079-32F5F6639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D6083-E657-4E98-A168-E1605AD08F50}" type="slidenum">
              <a:rPr lang="en-DE" smtClean="0"/>
              <a:t>‹#›</a:t>
            </a:fld>
            <a:endParaRPr lang="en-DE"/>
          </a:p>
        </p:txBody>
      </p:sp>
    </p:spTree>
    <p:extLst>
      <p:ext uri="{BB962C8B-B14F-4D97-AF65-F5344CB8AC3E}">
        <p14:creationId xmlns:p14="http://schemas.microsoft.com/office/powerpoint/2010/main" val="426924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6.png"/><Relationship Id="rId10" Type="http://schemas.openxmlformats.org/officeDocument/2006/relationships/image" Target="../media/image23.jpg"/><Relationship Id="rId4" Type="http://schemas.openxmlformats.org/officeDocument/2006/relationships/image" Target="../media/image5.png"/><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145208"/>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5051" y="28576"/>
            <a:ext cx="7713629"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934650" y="859573"/>
            <a:ext cx="4536504"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أخطار  و أضرار  الأنترنيت: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sp>
        <p:nvSpPr>
          <p:cNvPr id="7" name="Rectangle à coins arrondis 6"/>
          <p:cNvSpPr/>
          <p:nvPr/>
        </p:nvSpPr>
        <p:spPr>
          <a:xfrm>
            <a:off x="8279862" y="1705526"/>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تعطيل نظام التشغيل بسبب الفيروسات</a:t>
            </a:r>
            <a:endParaRPr lang="fr-FR" sz="2400" b="1" dirty="0">
              <a:solidFill>
                <a:srgbClr val="C00000"/>
              </a:solidFill>
              <a:cs typeface="+mj-cs"/>
            </a:endParaRPr>
          </a:p>
        </p:txBody>
      </p:sp>
      <p:sp>
        <p:nvSpPr>
          <p:cNvPr id="24" name="Rectangle à coins arrondis 23"/>
          <p:cNvSpPr/>
          <p:nvPr/>
        </p:nvSpPr>
        <p:spPr>
          <a:xfrm>
            <a:off x="2245050" y="1705526"/>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تصفح مواقع غير مناسبة</a:t>
            </a:r>
          </a:p>
          <a:p>
            <a:pPr algn="ctr" rtl="1"/>
            <a:r>
              <a:rPr lang="ar-MA" sz="2400" b="1" dirty="0">
                <a:solidFill>
                  <a:srgbClr val="C00000"/>
                </a:solidFill>
                <a:cs typeface="+mj-cs"/>
              </a:rPr>
              <a:t>( ارهابية/ اباحية ...)</a:t>
            </a:r>
            <a:endParaRPr lang="fr-FR" sz="2400" b="1" dirty="0">
              <a:solidFill>
                <a:srgbClr val="C00000"/>
              </a:solidFill>
              <a:cs typeface="+mj-cs"/>
            </a:endParaRPr>
          </a:p>
        </p:txBody>
      </p:sp>
      <p:sp>
        <p:nvSpPr>
          <p:cNvPr id="31" name="Rectangle à coins arrondis 30"/>
          <p:cNvSpPr/>
          <p:nvPr/>
        </p:nvSpPr>
        <p:spPr>
          <a:xfrm>
            <a:off x="4247276" y="1705526"/>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الميل الى العزلة و تفكك الاسرة </a:t>
            </a:r>
            <a:endParaRPr lang="fr-FR" sz="2400" b="1" dirty="0">
              <a:solidFill>
                <a:srgbClr val="C00000"/>
              </a:solidFill>
              <a:cs typeface="+mj-cs"/>
            </a:endParaRPr>
          </a:p>
        </p:txBody>
      </p:sp>
      <p:sp>
        <p:nvSpPr>
          <p:cNvPr id="32" name="Rectangle à coins arrondis 31"/>
          <p:cNvSpPr/>
          <p:nvPr/>
        </p:nvSpPr>
        <p:spPr>
          <a:xfrm>
            <a:off x="6250966" y="1705526"/>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تضييع الوقت     و التعرف على أصدقاء السوء</a:t>
            </a:r>
            <a:endParaRPr lang="fr-FR" sz="2400" b="1" dirty="0">
              <a:solidFill>
                <a:srgbClr val="C00000"/>
              </a:solidFill>
              <a:cs typeface="+mj-cs"/>
            </a:endParaRPr>
          </a:p>
        </p:txBody>
      </p:sp>
      <p:sp>
        <p:nvSpPr>
          <p:cNvPr id="33" name="Rectangle à coins arrondis 32"/>
          <p:cNvSpPr/>
          <p:nvPr/>
        </p:nvSpPr>
        <p:spPr>
          <a:xfrm>
            <a:off x="6250966" y="4429995"/>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نشر الصور المزيفة و الاخبار الكاذبة</a:t>
            </a:r>
            <a:endParaRPr lang="fr-FR" sz="2400" b="1" dirty="0">
              <a:solidFill>
                <a:srgbClr val="C00000"/>
              </a:solidFill>
              <a:cs typeface="+mj-cs"/>
            </a:endParaRPr>
          </a:p>
        </p:txBody>
      </p:sp>
      <p:sp>
        <p:nvSpPr>
          <p:cNvPr id="34" name="Rectangle à coins arrondis 33"/>
          <p:cNvSpPr/>
          <p:nvPr/>
        </p:nvSpPr>
        <p:spPr>
          <a:xfrm>
            <a:off x="4258686" y="4429995"/>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أضرار صحية:</a:t>
            </a:r>
          </a:p>
          <a:p>
            <a:pPr algn="ctr" rtl="1"/>
            <a:r>
              <a:rPr lang="ar-MA" sz="2400" b="1" dirty="0">
                <a:solidFill>
                  <a:srgbClr val="C00000"/>
                </a:solidFill>
                <a:cs typeface="+mj-cs"/>
              </a:rPr>
              <a:t>التعب/ الكسل/اصابة العيون/ الم الظهر و الرقبة</a:t>
            </a:r>
            <a:endParaRPr lang="fr-FR" sz="2400" b="1" dirty="0">
              <a:solidFill>
                <a:srgbClr val="C00000"/>
              </a:solidFill>
              <a:cs typeface="+mj-cs"/>
            </a:endParaRPr>
          </a:p>
        </p:txBody>
      </p:sp>
      <p:sp>
        <p:nvSpPr>
          <p:cNvPr id="35" name="Rectangle à coins arrondis 34"/>
          <p:cNvSpPr/>
          <p:nvPr/>
        </p:nvSpPr>
        <p:spPr>
          <a:xfrm>
            <a:off x="2240399" y="4429814"/>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نشر الافكار السلبية و تعلم ثقافات غير مناسبة</a:t>
            </a:r>
            <a:endParaRPr lang="fr-FR" sz="2400" b="1" dirty="0">
              <a:solidFill>
                <a:srgbClr val="C00000"/>
              </a:solidFill>
              <a:cs typeface="+mj-cs"/>
            </a:endParaRPr>
          </a:p>
        </p:txBody>
      </p:sp>
      <p:sp>
        <p:nvSpPr>
          <p:cNvPr id="36" name="Rectangle à coins arrondis 35"/>
          <p:cNvSpPr/>
          <p:nvPr/>
        </p:nvSpPr>
        <p:spPr>
          <a:xfrm>
            <a:off x="8275548" y="4429814"/>
            <a:ext cx="1944216" cy="1800200"/>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400" b="1" dirty="0">
                <a:solidFill>
                  <a:srgbClr val="C00000"/>
                </a:solidFill>
                <a:cs typeface="+mj-cs"/>
              </a:rPr>
              <a:t>التجسس على الاشخاص</a:t>
            </a:r>
            <a:endParaRPr lang="fr-FR" sz="2400" b="1" dirty="0">
              <a:solidFill>
                <a:srgbClr val="C00000"/>
              </a:solidFill>
              <a:cs typeface="+mj-cs"/>
            </a:endParaRPr>
          </a:p>
        </p:txBody>
      </p:sp>
    </p:spTree>
    <p:extLst>
      <p:ext uri="{BB962C8B-B14F-4D97-AF65-F5344CB8AC3E}">
        <p14:creationId xmlns:p14="http://schemas.microsoft.com/office/powerpoint/2010/main" val="28943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4"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399" y="28576"/>
            <a:ext cx="7718281"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4079260" y="859573"/>
            <a:ext cx="4536504"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الأضرار و المخاطر في صور :</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883705" y="1659791"/>
            <a:ext cx="2590579" cy="191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17603" y="4005064"/>
            <a:ext cx="2105373" cy="2120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328249" y="4005064"/>
            <a:ext cx="1988915" cy="2141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550139" y="1961090"/>
            <a:ext cx="3048261" cy="1899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03068" y="1578360"/>
            <a:ext cx="2362323" cy="1994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046043" y="4221088"/>
            <a:ext cx="4056450" cy="1885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6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randombar(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398" y="28576"/>
            <a:ext cx="7655996"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قواعد الاستعمال الآمن للأنترنيت: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84928" y="3501008"/>
            <a:ext cx="3795048"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384033" y="3501008"/>
            <a:ext cx="3891115"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 de texte 1"/>
          <p:cNvSpPr txBox="1"/>
          <p:nvPr/>
        </p:nvSpPr>
        <p:spPr>
          <a:xfrm>
            <a:off x="6145710" y="2060849"/>
            <a:ext cx="4340650" cy="80021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1/ لا تشارك كلمة مرورك مع أحد .</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
        <p:nvSpPr>
          <p:cNvPr id="24" name="Zone de texte 1"/>
          <p:cNvSpPr txBox="1"/>
          <p:nvPr/>
        </p:nvSpPr>
        <p:spPr>
          <a:xfrm>
            <a:off x="1569000" y="1858015"/>
            <a:ext cx="4576711"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2/ عدم فتح رسائل أو تحميل ملفات أرسلت من أشخاص غرباء.</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cxnSp>
        <p:nvCxnSpPr>
          <p:cNvPr id="3" name="Connecteur droit 2"/>
          <p:cNvCxnSpPr/>
          <p:nvPr/>
        </p:nvCxnSpPr>
        <p:spPr>
          <a:xfrm flipH="1">
            <a:off x="2240400" y="3645024"/>
            <a:ext cx="3423552" cy="230425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Connecteur droit 4"/>
          <p:cNvCxnSpPr/>
          <p:nvPr/>
        </p:nvCxnSpPr>
        <p:spPr>
          <a:xfrm>
            <a:off x="2240400" y="3645024"/>
            <a:ext cx="3423553" cy="230425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93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80">
                                          <p:stCondLst>
                                            <p:cond delay="0"/>
                                          </p:stCondLst>
                                        </p:cTn>
                                        <p:tgtEl>
                                          <p:spTgt spid="18"/>
                                        </p:tgtEl>
                                      </p:cBhvr>
                                    </p:animEffect>
                                    <p:anim calcmode="lin" valueType="num">
                                      <p:cBhvr>
                                        <p:cTn id="2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5" dur="26">
                                          <p:stCondLst>
                                            <p:cond delay="650"/>
                                          </p:stCondLst>
                                        </p:cTn>
                                        <p:tgtEl>
                                          <p:spTgt spid="18"/>
                                        </p:tgtEl>
                                      </p:cBhvr>
                                      <p:to x="100000" y="60000"/>
                                    </p:animScale>
                                    <p:animScale>
                                      <p:cBhvr>
                                        <p:cTn id="26" dur="166" decel="50000">
                                          <p:stCondLst>
                                            <p:cond delay="676"/>
                                          </p:stCondLst>
                                        </p:cTn>
                                        <p:tgtEl>
                                          <p:spTgt spid="18"/>
                                        </p:tgtEl>
                                      </p:cBhvr>
                                      <p:to x="100000" y="100000"/>
                                    </p:animScale>
                                    <p:animScale>
                                      <p:cBhvr>
                                        <p:cTn id="27" dur="26">
                                          <p:stCondLst>
                                            <p:cond delay="1312"/>
                                          </p:stCondLst>
                                        </p:cTn>
                                        <p:tgtEl>
                                          <p:spTgt spid="18"/>
                                        </p:tgtEl>
                                      </p:cBhvr>
                                      <p:to x="100000" y="80000"/>
                                    </p:animScale>
                                    <p:animScale>
                                      <p:cBhvr>
                                        <p:cTn id="28" dur="166" decel="50000">
                                          <p:stCondLst>
                                            <p:cond delay="1338"/>
                                          </p:stCondLst>
                                        </p:cTn>
                                        <p:tgtEl>
                                          <p:spTgt spid="18"/>
                                        </p:tgtEl>
                                      </p:cBhvr>
                                      <p:to x="100000" y="100000"/>
                                    </p:animScale>
                                    <p:animScale>
                                      <p:cBhvr>
                                        <p:cTn id="29" dur="26">
                                          <p:stCondLst>
                                            <p:cond delay="1642"/>
                                          </p:stCondLst>
                                        </p:cTn>
                                        <p:tgtEl>
                                          <p:spTgt spid="18"/>
                                        </p:tgtEl>
                                      </p:cBhvr>
                                      <p:to x="100000" y="90000"/>
                                    </p:animScale>
                                    <p:animScale>
                                      <p:cBhvr>
                                        <p:cTn id="30" dur="166" decel="50000">
                                          <p:stCondLst>
                                            <p:cond delay="1668"/>
                                          </p:stCondLst>
                                        </p:cTn>
                                        <p:tgtEl>
                                          <p:spTgt spid="18"/>
                                        </p:tgtEl>
                                      </p:cBhvr>
                                      <p:to x="100000" y="100000"/>
                                    </p:animScale>
                                    <p:animScale>
                                      <p:cBhvr>
                                        <p:cTn id="31" dur="26">
                                          <p:stCondLst>
                                            <p:cond delay="1808"/>
                                          </p:stCondLst>
                                        </p:cTn>
                                        <p:tgtEl>
                                          <p:spTgt spid="18"/>
                                        </p:tgtEl>
                                      </p:cBhvr>
                                      <p:to x="100000" y="95000"/>
                                    </p:animScale>
                                    <p:animScale>
                                      <p:cBhvr>
                                        <p:cTn id="32" dur="166" decel="50000">
                                          <p:stCondLst>
                                            <p:cond delay="1834"/>
                                          </p:stCondLst>
                                        </p:cTn>
                                        <p:tgtEl>
                                          <p:spTgt spid="1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5050" y="28576"/>
            <a:ext cx="7651344"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قواعد الاستعمال الآمن للأنترنيت: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13/02/2021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17602" y="3501009"/>
            <a:ext cx="4162374" cy="2519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50967" y="3501008"/>
            <a:ext cx="4024180"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 de texte 1"/>
          <p:cNvSpPr txBox="1"/>
          <p:nvPr/>
        </p:nvSpPr>
        <p:spPr>
          <a:xfrm>
            <a:off x="6179965" y="1663973"/>
            <a:ext cx="4340650"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3/ استخدم كلمات مرور مختلفة لحساباتك المختلفة .</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
        <p:nvSpPr>
          <p:cNvPr id="24" name="Zone de texte 1"/>
          <p:cNvSpPr txBox="1"/>
          <p:nvPr/>
        </p:nvSpPr>
        <p:spPr>
          <a:xfrm>
            <a:off x="1568999" y="1663973"/>
            <a:ext cx="4576711"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4/ لا تقبل صداقات من غرباء قبل التأكد من هوايتهم .</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Tree>
    <p:extLst>
      <p:ext uri="{BB962C8B-B14F-4D97-AF65-F5344CB8AC3E}">
        <p14:creationId xmlns:p14="http://schemas.microsoft.com/office/powerpoint/2010/main" val="366527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80">
                                          <p:stCondLst>
                                            <p:cond delay="0"/>
                                          </p:stCondLst>
                                        </p:cTn>
                                        <p:tgtEl>
                                          <p:spTgt spid="24"/>
                                        </p:tgtEl>
                                      </p:cBhvr>
                                    </p:animEffect>
                                    <p:anim calcmode="lin" valueType="num">
                                      <p:cBhvr>
                                        <p:cTn id="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1" dur="26">
                                          <p:stCondLst>
                                            <p:cond delay="650"/>
                                          </p:stCondLst>
                                        </p:cTn>
                                        <p:tgtEl>
                                          <p:spTgt spid="24"/>
                                        </p:tgtEl>
                                      </p:cBhvr>
                                      <p:to x="100000" y="60000"/>
                                    </p:animScale>
                                    <p:animScale>
                                      <p:cBhvr>
                                        <p:cTn id="42" dur="166" decel="50000">
                                          <p:stCondLst>
                                            <p:cond delay="676"/>
                                          </p:stCondLst>
                                        </p:cTn>
                                        <p:tgtEl>
                                          <p:spTgt spid="24"/>
                                        </p:tgtEl>
                                      </p:cBhvr>
                                      <p:to x="100000" y="100000"/>
                                    </p:animScale>
                                    <p:animScale>
                                      <p:cBhvr>
                                        <p:cTn id="43" dur="26">
                                          <p:stCondLst>
                                            <p:cond delay="1312"/>
                                          </p:stCondLst>
                                        </p:cTn>
                                        <p:tgtEl>
                                          <p:spTgt spid="24"/>
                                        </p:tgtEl>
                                      </p:cBhvr>
                                      <p:to x="100000" y="80000"/>
                                    </p:animScale>
                                    <p:animScale>
                                      <p:cBhvr>
                                        <p:cTn id="44" dur="166" decel="50000">
                                          <p:stCondLst>
                                            <p:cond delay="1338"/>
                                          </p:stCondLst>
                                        </p:cTn>
                                        <p:tgtEl>
                                          <p:spTgt spid="24"/>
                                        </p:tgtEl>
                                      </p:cBhvr>
                                      <p:to x="100000" y="100000"/>
                                    </p:animScale>
                                    <p:animScale>
                                      <p:cBhvr>
                                        <p:cTn id="45" dur="26">
                                          <p:stCondLst>
                                            <p:cond delay="1642"/>
                                          </p:stCondLst>
                                        </p:cTn>
                                        <p:tgtEl>
                                          <p:spTgt spid="24"/>
                                        </p:tgtEl>
                                      </p:cBhvr>
                                      <p:to x="100000" y="90000"/>
                                    </p:animScale>
                                    <p:animScale>
                                      <p:cBhvr>
                                        <p:cTn id="46" dur="166" decel="50000">
                                          <p:stCondLst>
                                            <p:cond delay="1668"/>
                                          </p:stCondLst>
                                        </p:cTn>
                                        <p:tgtEl>
                                          <p:spTgt spid="24"/>
                                        </p:tgtEl>
                                      </p:cBhvr>
                                      <p:to x="100000" y="100000"/>
                                    </p:animScale>
                                    <p:animScale>
                                      <p:cBhvr>
                                        <p:cTn id="47" dur="26">
                                          <p:stCondLst>
                                            <p:cond delay="1808"/>
                                          </p:stCondLst>
                                        </p:cTn>
                                        <p:tgtEl>
                                          <p:spTgt spid="24"/>
                                        </p:tgtEl>
                                      </p:cBhvr>
                                      <p:to x="100000" y="95000"/>
                                    </p:animScale>
                                    <p:animScale>
                                      <p:cBhvr>
                                        <p:cTn id="4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5051" y="28576"/>
            <a:ext cx="7713629"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قواعد الاستعمال الآمن للأنترنيت: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84927" y="3501008"/>
            <a:ext cx="3989342"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672065" y="3501008"/>
            <a:ext cx="3802219"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 de texte 1"/>
          <p:cNvSpPr txBox="1"/>
          <p:nvPr/>
        </p:nvSpPr>
        <p:spPr>
          <a:xfrm>
            <a:off x="6456040" y="1923911"/>
            <a:ext cx="4046769"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5/ عدم التصريح او الكشف</a:t>
            </a:r>
            <a:r>
              <a:rPr lang="fr-FR"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     </a:t>
            </a: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 بأي معلومة شخصية.</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
        <p:nvSpPr>
          <p:cNvPr id="24" name="Zone de texte 1"/>
          <p:cNvSpPr txBox="1"/>
          <p:nvPr/>
        </p:nvSpPr>
        <p:spPr>
          <a:xfrm>
            <a:off x="1524001" y="1858015"/>
            <a:ext cx="4815033"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6/ اختيار كلمة سر قوية تحتوي على ارقام </a:t>
            </a:r>
            <a:r>
              <a:rPr lang="fr-FR"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78</a:t>
            </a: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 حروف كبيرة </a:t>
            </a:r>
            <a:r>
              <a:rPr lang="fr-FR"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AC</a:t>
            </a: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 رموز </a:t>
            </a:r>
            <a:r>
              <a:rPr lang="fr-FR"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a:t>
            </a: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Tree>
    <p:extLst>
      <p:ext uri="{BB962C8B-B14F-4D97-AF65-F5344CB8AC3E}">
        <p14:creationId xmlns:p14="http://schemas.microsoft.com/office/powerpoint/2010/main" val="29126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80">
                                          <p:stCondLst>
                                            <p:cond delay="0"/>
                                          </p:stCondLst>
                                        </p:cTn>
                                        <p:tgtEl>
                                          <p:spTgt spid="24"/>
                                        </p:tgtEl>
                                      </p:cBhvr>
                                    </p:animEffect>
                                    <p:anim calcmode="lin" valueType="num">
                                      <p:cBhvr>
                                        <p:cTn id="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1" dur="26">
                                          <p:stCondLst>
                                            <p:cond delay="650"/>
                                          </p:stCondLst>
                                        </p:cTn>
                                        <p:tgtEl>
                                          <p:spTgt spid="24"/>
                                        </p:tgtEl>
                                      </p:cBhvr>
                                      <p:to x="100000" y="60000"/>
                                    </p:animScale>
                                    <p:animScale>
                                      <p:cBhvr>
                                        <p:cTn id="42" dur="166" decel="50000">
                                          <p:stCondLst>
                                            <p:cond delay="676"/>
                                          </p:stCondLst>
                                        </p:cTn>
                                        <p:tgtEl>
                                          <p:spTgt spid="24"/>
                                        </p:tgtEl>
                                      </p:cBhvr>
                                      <p:to x="100000" y="100000"/>
                                    </p:animScale>
                                    <p:animScale>
                                      <p:cBhvr>
                                        <p:cTn id="43" dur="26">
                                          <p:stCondLst>
                                            <p:cond delay="1312"/>
                                          </p:stCondLst>
                                        </p:cTn>
                                        <p:tgtEl>
                                          <p:spTgt spid="24"/>
                                        </p:tgtEl>
                                      </p:cBhvr>
                                      <p:to x="100000" y="80000"/>
                                    </p:animScale>
                                    <p:animScale>
                                      <p:cBhvr>
                                        <p:cTn id="44" dur="166" decel="50000">
                                          <p:stCondLst>
                                            <p:cond delay="1338"/>
                                          </p:stCondLst>
                                        </p:cTn>
                                        <p:tgtEl>
                                          <p:spTgt spid="24"/>
                                        </p:tgtEl>
                                      </p:cBhvr>
                                      <p:to x="100000" y="100000"/>
                                    </p:animScale>
                                    <p:animScale>
                                      <p:cBhvr>
                                        <p:cTn id="45" dur="26">
                                          <p:stCondLst>
                                            <p:cond delay="1642"/>
                                          </p:stCondLst>
                                        </p:cTn>
                                        <p:tgtEl>
                                          <p:spTgt spid="24"/>
                                        </p:tgtEl>
                                      </p:cBhvr>
                                      <p:to x="100000" y="90000"/>
                                    </p:animScale>
                                    <p:animScale>
                                      <p:cBhvr>
                                        <p:cTn id="46" dur="166" decel="50000">
                                          <p:stCondLst>
                                            <p:cond delay="1668"/>
                                          </p:stCondLst>
                                        </p:cTn>
                                        <p:tgtEl>
                                          <p:spTgt spid="24"/>
                                        </p:tgtEl>
                                      </p:cBhvr>
                                      <p:to x="100000" y="100000"/>
                                    </p:animScale>
                                    <p:animScale>
                                      <p:cBhvr>
                                        <p:cTn id="47" dur="26">
                                          <p:stCondLst>
                                            <p:cond delay="1808"/>
                                          </p:stCondLst>
                                        </p:cTn>
                                        <p:tgtEl>
                                          <p:spTgt spid="24"/>
                                        </p:tgtEl>
                                      </p:cBhvr>
                                      <p:to x="100000" y="95000"/>
                                    </p:animScale>
                                    <p:animScale>
                                      <p:cBhvr>
                                        <p:cTn id="4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399" y="28576"/>
            <a:ext cx="7718281"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قواعد الاستعمال الآمن للأنترنيت: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31208" y="3501008"/>
            <a:ext cx="4214503"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56040" y="3501008"/>
            <a:ext cx="4018244"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 de texte 1"/>
          <p:cNvSpPr txBox="1"/>
          <p:nvPr/>
        </p:nvSpPr>
        <p:spPr>
          <a:xfrm>
            <a:off x="6162159" y="1990145"/>
            <a:ext cx="4340650" cy="80021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fr-FR"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7</a:t>
            </a: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  لا تثق بالغرباء على الأنترنيت.</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
        <p:nvSpPr>
          <p:cNvPr id="24" name="Zone de texte 1"/>
          <p:cNvSpPr txBox="1"/>
          <p:nvPr/>
        </p:nvSpPr>
        <p:spPr>
          <a:xfrm>
            <a:off x="1569000" y="1858014"/>
            <a:ext cx="4576711"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8/ استشر والديك قبل تنزيل تطبيق أو لعبة على جهازك.</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Tree>
    <p:extLst>
      <p:ext uri="{BB962C8B-B14F-4D97-AF65-F5344CB8AC3E}">
        <p14:creationId xmlns:p14="http://schemas.microsoft.com/office/powerpoint/2010/main" val="28446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80">
                                          <p:stCondLst>
                                            <p:cond delay="0"/>
                                          </p:stCondLst>
                                        </p:cTn>
                                        <p:tgtEl>
                                          <p:spTgt spid="24"/>
                                        </p:tgtEl>
                                      </p:cBhvr>
                                    </p:animEffect>
                                    <p:anim calcmode="lin" valueType="num">
                                      <p:cBhvr>
                                        <p:cTn id="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1" dur="26">
                                          <p:stCondLst>
                                            <p:cond delay="650"/>
                                          </p:stCondLst>
                                        </p:cTn>
                                        <p:tgtEl>
                                          <p:spTgt spid="24"/>
                                        </p:tgtEl>
                                      </p:cBhvr>
                                      <p:to x="100000" y="60000"/>
                                    </p:animScale>
                                    <p:animScale>
                                      <p:cBhvr>
                                        <p:cTn id="42" dur="166" decel="50000">
                                          <p:stCondLst>
                                            <p:cond delay="676"/>
                                          </p:stCondLst>
                                        </p:cTn>
                                        <p:tgtEl>
                                          <p:spTgt spid="24"/>
                                        </p:tgtEl>
                                      </p:cBhvr>
                                      <p:to x="100000" y="100000"/>
                                    </p:animScale>
                                    <p:animScale>
                                      <p:cBhvr>
                                        <p:cTn id="43" dur="26">
                                          <p:stCondLst>
                                            <p:cond delay="1312"/>
                                          </p:stCondLst>
                                        </p:cTn>
                                        <p:tgtEl>
                                          <p:spTgt spid="24"/>
                                        </p:tgtEl>
                                      </p:cBhvr>
                                      <p:to x="100000" y="80000"/>
                                    </p:animScale>
                                    <p:animScale>
                                      <p:cBhvr>
                                        <p:cTn id="44" dur="166" decel="50000">
                                          <p:stCondLst>
                                            <p:cond delay="1338"/>
                                          </p:stCondLst>
                                        </p:cTn>
                                        <p:tgtEl>
                                          <p:spTgt spid="24"/>
                                        </p:tgtEl>
                                      </p:cBhvr>
                                      <p:to x="100000" y="100000"/>
                                    </p:animScale>
                                    <p:animScale>
                                      <p:cBhvr>
                                        <p:cTn id="45" dur="26">
                                          <p:stCondLst>
                                            <p:cond delay="1642"/>
                                          </p:stCondLst>
                                        </p:cTn>
                                        <p:tgtEl>
                                          <p:spTgt spid="24"/>
                                        </p:tgtEl>
                                      </p:cBhvr>
                                      <p:to x="100000" y="90000"/>
                                    </p:animScale>
                                    <p:animScale>
                                      <p:cBhvr>
                                        <p:cTn id="46" dur="166" decel="50000">
                                          <p:stCondLst>
                                            <p:cond delay="1668"/>
                                          </p:stCondLst>
                                        </p:cTn>
                                        <p:tgtEl>
                                          <p:spTgt spid="24"/>
                                        </p:tgtEl>
                                      </p:cBhvr>
                                      <p:to x="100000" y="100000"/>
                                    </p:animScale>
                                    <p:animScale>
                                      <p:cBhvr>
                                        <p:cTn id="47" dur="26">
                                          <p:stCondLst>
                                            <p:cond delay="1808"/>
                                          </p:stCondLst>
                                        </p:cTn>
                                        <p:tgtEl>
                                          <p:spTgt spid="24"/>
                                        </p:tgtEl>
                                      </p:cBhvr>
                                      <p:to x="100000" y="95000"/>
                                    </p:animScale>
                                    <p:animScale>
                                      <p:cBhvr>
                                        <p:cTn id="4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5051" y="28576"/>
            <a:ext cx="7713629"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قواعد الاستعمال الآمن للأنترنيت: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06050" y="3501008"/>
            <a:ext cx="3785478"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57186" y="3501008"/>
            <a:ext cx="3917901"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 de texte 1"/>
          <p:cNvSpPr txBox="1"/>
          <p:nvPr/>
        </p:nvSpPr>
        <p:spPr>
          <a:xfrm>
            <a:off x="6162159" y="1858014"/>
            <a:ext cx="4340650" cy="1366528"/>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9</a:t>
            </a:r>
            <a:r>
              <a:rPr lang="ar-MA" sz="32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 لا تجعل من التواصل عبر الانترنيت بديلا عن التواصل مع افراد العائلة.</a:t>
            </a:r>
            <a:endParaRPr lang="fr-FR" sz="1050" dirty="0">
              <a:solidFill>
                <a:srgbClr val="C00000"/>
              </a:solidFill>
              <a:latin typeface="Microsoft Uighur" panose="02000000000000000000" pitchFamily="2" charset="-78"/>
              <a:ea typeface="Calibri"/>
              <a:cs typeface="Microsoft Uighur" panose="02000000000000000000" pitchFamily="2" charset="-78"/>
            </a:endParaRPr>
          </a:p>
        </p:txBody>
      </p:sp>
      <p:sp>
        <p:nvSpPr>
          <p:cNvPr id="24" name="Zone de texte 1"/>
          <p:cNvSpPr txBox="1"/>
          <p:nvPr/>
        </p:nvSpPr>
        <p:spPr>
          <a:xfrm>
            <a:off x="1569000" y="1858015"/>
            <a:ext cx="4576711"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10/ نظم أوقات استخدام شبكة الانترنيت .</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Tree>
    <p:extLst>
      <p:ext uri="{BB962C8B-B14F-4D97-AF65-F5344CB8AC3E}">
        <p14:creationId xmlns:p14="http://schemas.microsoft.com/office/powerpoint/2010/main" val="2045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80">
                                          <p:stCondLst>
                                            <p:cond delay="0"/>
                                          </p:stCondLst>
                                        </p:cTn>
                                        <p:tgtEl>
                                          <p:spTgt spid="24"/>
                                        </p:tgtEl>
                                      </p:cBhvr>
                                    </p:animEffect>
                                    <p:anim calcmode="lin" valueType="num">
                                      <p:cBhvr>
                                        <p:cTn id="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1" dur="26">
                                          <p:stCondLst>
                                            <p:cond delay="650"/>
                                          </p:stCondLst>
                                        </p:cTn>
                                        <p:tgtEl>
                                          <p:spTgt spid="24"/>
                                        </p:tgtEl>
                                      </p:cBhvr>
                                      <p:to x="100000" y="60000"/>
                                    </p:animScale>
                                    <p:animScale>
                                      <p:cBhvr>
                                        <p:cTn id="42" dur="166" decel="50000">
                                          <p:stCondLst>
                                            <p:cond delay="676"/>
                                          </p:stCondLst>
                                        </p:cTn>
                                        <p:tgtEl>
                                          <p:spTgt spid="24"/>
                                        </p:tgtEl>
                                      </p:cBhvr>
                                      <p:to x="100000" y="100000"/>
                                    </p:animScale>
                                    <p:animScale>
                                      <p:cBhvr>
                                        <p:cTn id="43" dur="26">
                                          <p:stCondLst>
                                            <p:cond delay="1312"/>
                                          </p:stCondLst>
                                        </p:cTn>
                                        <p:tgtEl>
                                          <p:spTgt spid="24"/>
                                        </p:tgtEl>
                                      </p:cBhvr>
                                      <p:to x="100000" y="80000"/>
                                    </p:animScale>
                                    <p:animScale>
                                      <p:cBhvr>
                                        <p:cTn id="44" dur="166" decel="50000">
                                          <p:stCondLst>
                                            <p:cond delay="1338"/>
                                          </p:stCondLst>
                                        </p:cTn>
                                        <p:tgtEl>
                                          <p:spTgt spid="24"/>
                                        </p:tgtEl>
                                      </p:cBhvr>
                                      <p:to x="100000" y="100000"/>
                                    </p:animScale>
                                    <p:animScale>
                                      <p:cBhvr>
                                        <p:cTn id="45" dur="26">
                                          <p:stCondLst>
                                            <p:cond delay="1642"/>
                                          </p:stCondLst>
                                        </p:cTn>
                                        <p:tgtEl>
                                          <p:spTgt spid="24"/>
                                        </p:tgtEl>
                                      </p:cBhvr>
                                      <p:to x="100000" y="90000"/>
                                    </p:animScale>
                                    <p:animScale>
                                      <p:cBhvr>
                                        <p:cTn id="46" dur="166" decel="50000">
                                          <p:stCondLst>
                                            <p:cond delay="1668"/>
                                          </p:stCondLst>
                                        </p:cTn>
                                        <p:tgtEl>
                                          <p:spTgt spid="24"/>
                                        </p:tgtEl>
                                      </p:cBhvr>
                                      <p:to x="100000" y="100000"/>
                                    </p:animScale>
                                    <p:animScale>
                                      <p:cBhvr>
                                        <p:cTn id="47" dur="26">
                                          <p:stCondLst>
                                            <p:cond delay="1808"/>
                                          </p:stCondLst>
                                        </p:cTn>
                                        <p:tgtEl>
                                          <p:spTgt spid="24"/>
                                        </p:tgtEl>
                                      </p:cBhvr>
                                      <p:to x="100000" y="95000"/>
                                    </p:animScale>
                                    <p:animScale>
                                      <p:cBhvr>
                                        <p:cTn id="4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398" y="28576"/>
            <a:ext cx="7528010"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قواعد الاستعمال الآمن للأنترنيت: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40400" y="3501008"/>
            <a:ext cx="3820816"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448476" y="3501008"/>
            <a:ext cx="4025808" cy="251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 de texte 1"/>
          <p:cNvSpPr txBox="1"/>
          <p:nvPr/>
        </p:nvSpPr>
        <p:spPr>
          <a:xfrm>
            <a:off x="6162159" y="1858014"/>
            <a:ext cx="4340650"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11/ لا ترسل صورك الشخصية لأحد.</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
        <p:nvSpPr>
          <p:cNvPr id="24" name="Zone de texte 1"/>
          <p:cNvSpPr txBox="1"/>
          <p:nvPr/>
        </p:nvSpPr>
        <p:spPr>
          <a:xfrm>
            <a:off x="1569000" y="1858015"/>
            <a:ext cx="4576711" cy="150810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12/ شغل المواقع الإلكترونية المناسبة لسنك.</a:t>
            </a:r>
            <a:endParaRPr lang="fr-FR" sz="1200" dirty="0">
              <a:solidFill>
                <a:srgbClr val="C00000"/>
              </a:solidFill>
              <a:latin typeface="Microsoft Uighur" panose="02000000000000000000" pitchFamily="2" charset="-78"/>
              <a:ea typeface="Calibri"/>
              <a:cs typeface="Microsoft Uighur" panose="02000000000000000000" pitchFamily="2" charset="-78"/>
            </a:endParaRPr>
          </a:p>
        </p:txBody>
      </p:sp>
    </p:spTree>
    <p:extLst>
      <p:ext uri="{BB962C8B-B14F-4D97-AF65-F5344CB8AC3E}">
        <p14:creationId xmlns:p14="http://schemas.microsoft.com/office/powerpoint/2010/main" val="2255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80">
                                          <p:stCondLst>
                                            <p:cond delay="0"/>
                                          </p:stCondLst>
                                        </p:cTn>
                                        <p:tgtEl>
                                          <p:spTgt spid="24"/>
                                        </p:tgtEl>
                                      </p:cBhvr>
                                    </p:animEffect>
                                    <p:anim calcmode="lin" valueType="num">
                                      <p:cBhvr>
                                        <p:cTn id="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1" dur="26">
                                          <p:stCondLst>
                                            <p:cond delay="650"/>
                                          </p:stCondLst>
                                        </p:cTn>
                                        <p:tgtEl>
                                          <p:spTgt spid="24"/>
                                        </p:tgtEl>
                                      </p:cBhvr>
                                      <p:to x="100000" y="60000"/>
                                    </p:animScale>
                                    <p:animScale>
                                      <p:cBhvr>
                                        <p:cTn id="42" dur="166" decel="50000">
                                          <p:stCondLst>
                                            <p:cond delay="676"/>
                                          </p:stCondLst>
                                        </p:cTn>
                                        <p:tgtEl>
                                          <p:spTgt spid="24"/>
                                        </p:tgtEl>
                                      </p:cBhvr>
                                      <p:to x="100000" y="100000"/>
                                    </p:animScale>
                                    <p:animScale>
                                      <p:cBhvr>
                                        <p:cTn id="43" dur="26">
                                          <p:stCondLst>
                                            <p:cond delay="1312"/>
                                          </p:stCondLst>
                                        </p:cTn>
                                        <p:tgtEl>
                                          <p:spTgt spid="24"/>
                                        </p:tgtEl>
                                      </p:cBhvr>
                                      <p:to x="100000" y="80000"/>
                                    </p:animScale>
                                    <p:animScale>
                                      <p:cBhvr>
                                        <p:cTn id="44" dur="166" decel="50000">
                                          <p:stCondLst>
                                            <p:cond delay="1338"/>
                                          </p:stCondLst>
                                        </p:cTn>
                                        <p:tgtEl>
                                          <p:spTgt spid="24"/>
                                        </p:tgtEl>
                                      </p:cBhvr>
                                      <p:to x="100000" y="100000"/>
                                    </p:animScale>
                                    <p:animScale>
                                      <p:cBhvr>
                                        <p:cTn id="45" dur="26">
                                          <p:stCondLst>
                                            <p:cond delay="1642"/>
                                          </p:stCondLst>
                                        </p:cTn>
                                        <p:tgtEl>
                                          <p:spTgt spid="24"/>
                                        </p:tgtEl>
                                      </p:cBhvr>
                                      <p:to x="100000" y="90000"/>
                                    </p:animScale>
                                    <p:animScale>
                                      <p:cBhvr>
                                        <p:cTn id="46" dur="166" decel="50000">
                                          <p:stCondLst>
                                            <p:cond delay="1668"/>
                                          </p:stCondLst>
                                        </p:cTn>
                                        <p:tgtEl>
                                          <p:spTgt spid="24"/>
                                        </p:tgtEl>
                                      </p:cBhvr>
                                      <p:to x="100000" y="100000"/>
                                    </p:animScale>
                                    <p:animScale>
                                      <p:cBhvr>
                                        <p:cTn id="47" dur="26">
                                          <p:stCondLst>
                                            <p:cond delay="1808"/>
                                          </p:stCondLst>
                                        </p:cTn>
                                        <p:tgtEl>
                                          <p:spTgt spid="24"/>
                                        </p:tgtEl>
                                      </p:cBhvr>
                                      <p:to x="100000" y="95000"/>
                                    </p:animScale>
                                    <p:animScale>
                                      <p:cBhvr>
                                        <p:cTn id="48"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399" y="28576"/>
            <a:ext cx="7718281"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253162" y="859573"/>
            <a:ext cx="5616108" cy="75866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أتذكر :</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sp>
        <p:nvSpPr>
          <p:cNvPr id="24" name="Zone de texte 1"/>
          <p:cNvSpPr txBox="1"/>
          <p:nvPr/>
        </p:nvSpPr>
        <p:spPr>
          <a:xfrm>
            <a:off x="2729115" y="1659791"/>
            <a:ext cx="7546033" cy="446276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ماهي المناسبة التي أقيم بها هذا العرض ؟</a:t>
            </a:r>
          </a:p>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ما هو تعريف الانترنيت ؟</a:t>
            </a:r>
          </a:p>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اتذكر مجالات استخدام الانترنيت.</a:t>
            </a:r>
          </a:p>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هل تتذكر يا صديقي أهمية الانترنيت في التعلم؟</a:t>
            </a:r>
          </a:p>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إنك نسيت سلبيات الأنترنيت سأذكر ببعضها.</a:t>
            </a:r>
          </a:p>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علينا جميعا تجنب أخطار الانترنيت . </a:t>
            </a:r>
          </a:p>
          <a:p>
            <a:pPr marL="571500" indent="-571500" algn="r" rtl="1">
              <a:buFont typeface="Wingdings" panose="05000000000000000000" pitchFamily="2" charset="2"/>
              <a:buChar char="ü"/>
            </a:pPr>
            <a:r>
              <a:rPr lang="ar-MA" sz="36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rPr>
              <a:t>كل واحد منا يذكر صديقه بقاعدة آمنة لاستخدام الانترنيت. </a:t>
            </a:r>
            <a:endParaRPr lang="ar-MA" sz="44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endParaRPr>
          </a:p>
          <a:p>
            <a:pPr marL="571500" indent="-571500" algn="r" rtl="1">
              <a:buFont typeface="Wingdings" panose="05000000000000000000" pitchFamily="2" charset="2"/>
              <a:buChar char="ü"/>
            </a:pPr>
            <a:endParaRPr lang="ar-MA" sz="3200" b="1" dirty="0">
              <a:effectLst>
                <a:outerShdw blurRad="69850" dist="43180" dir="5400000" sx="0" sy="0">
                  <a:srgbClr val="000000">
                    <a:alpha val="65000"/>
                  </a:srgbClr>
                </a:outerShdw>
              </a:effectLst>
              <a:latin typeface="Microsoft Uighur" panose="02000000000000000000" pitchFamily="2" charset="-78"/>
              <a:ea typeface="Calibri"/>
              <a:cs typeface="Microsoft Uighur" panose="02000000000000000000" pitchFamily="2" charset="-78"/>
            </a:endParaRPr>
          </a:p>
        </p:txBody>
      </p:sp>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674255" y="1411040"/>
            <a:ext cx="2621545" cy="328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6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1000"/>
                                        <p:tgtEl>
                                          <p:spTgt spid="24">
                                            <p:txEl>
                                              <p:pRg st="0" end="0"/>
                                            </p:txEl>
                                          </p:spTgt>
                                        </p:tgtEl>
                                      </p:cBhvr>
                                    </p:animEffect>
                                    <p:anim calcmode="lin" valueType="num">
                                      <p:cBhvr>
                                        <p:cTn id="23"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Effect transition="in" filter="fade">
                                      <p:cBhvr>
                                        <p:cTn id="29" dur="1000"/>
                                        <p:tgtEl>
                                          <p:spTgt spid="24">
                                            <p:txEl>
                                              <p:pRg st="1" end="1"/>
                                            </p:txEl>
                                          </p:spTgt>
                                        </p:tgtEl>
                                      </p:cBhvr>
                                    </p:animEffect>
                                    <p:anim calcmode="lin" valueType="num">
                                      <p:cBhvr>
                                        <p:cTn id="30"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4">
                                            <p:txEl>
                                              <p:pRg st="2" end="2"/>
                                            </p:txEl>
                                          </p:spTgt>
                                        </p:tgtEl>
                                        <p:attrNameLst>
                                          <p:attrName>style.visibility</p:attrName>
                                        </p:attrNameLst>
                                      </p:cBhvr>
                                      <p:to>
                                        <p:strVal val="visible"/>
                                      </p:to>
                                    </p:set>
                                    <p:animEffect transition="in" filter="fade">
                                      <p:cBhvr>
                                        <p:cTn id="36" dur="1000"/>
                                        <p:tgtEl>
                                          <p:spTgt spid="24">
                                            <p:txEl>
                                              <p:pRg st="2" end="2"/>
                                            </p:txEl>
                                          </p:spTgt>
                                        </p:tgtEl>
                                      </p:cBhvr>
                                    </p:animEffect>
                                    <p:anim calcmode="lin" valueType="num">
                                      <p:cBhvr>
                                        <p:cTn id="37"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xEl>
                                              <p:pRg st="3" end="3"/>
                                            </p:txEl>
                                          </p:spTgt>
                                        </p:tgtEl>
                                        <p:attrNameLst>
                                          <p:attrName>style.visibility</p:attrName>
                                        </p:attrNameLst>
                                      </p:cBhvr>
                                      <p:to>
                                        <p:strVal val="visible"/>
                                      </p:to>
                                    </p:set>
                                    <p:animEffect transition="in" filter="fade">
                                      <p:cBhvr>
                                        <p:cTn id="43" dur="1000"/>
                                        <p:tgtEl>
                                          <p:spTgt spid="24">
                                            <p:txEl>
                                              <p:pRg st="3" end="3"/>
                                            </p:txEl>
                                          </p:spTgt>
                                        </p:tgtEl>
                                      </p:cBhvr>
                                    </p:animEffect>
                                    <p:anim calcmode="lin" valueType="num">
                                      <p:cBhvr>
                                        <p:cTn id="44"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4">
                                            <p:txEl>
                                              <p:pRg st="4" end="4"/>
                                            </p:txEl>
                                          </p:spTgt>
                                        </p:tgtEl>
                                        <p:attrNameLst>
                                          <p:attrName>style.visibility</p:attrName>
                                        </p:attrNameLst>
                                      </p:cBhvr>
                                      <p:to>
                                        <p:strVal val="visible"/>
                                      </p:to>
                                    </p:set>
                                    <p:animEffect transition="in" filter="fade">
                                      <p:cBhvr>
                                        <p:cTn id="50" dur="1000"/>
                                        <p:tgtEl>
                                          <p:spTgt spid="24">
                                            <p:txEl>
                                              <p:pRg st="4" end="4"/>
                                            </p:txEl>
                                          </p:spTgt>
                                        </p:tgtEl>
                                      </p:cBhvr>
                                    </p:animEffect>
                                    <p:anim calcmode="lin" valueType="num">
                                      <p:cBhvr>
                                        <p:cTn id="51"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4">
                                            <p:txEl>
                                              <p:pRg st="5" end="5"/>
                                            </p:txEl>
                                          </p:spTgt>
                                        </p:tgtEl>
                                        <p:attrNameLst>
                                          <p:attrName>style.visibility</p:attrName>
                                        </p:attrNameLst>
                                      </p:cBhvr>
                                      <p:to>
                                        <p:strVal val="visible"/>
                                      </p:to>
                                    </p:set>
                                    <p:animEffect transition="in" filter="fade">
                                      <p:cBhvr>
                                        <p:cTn id="57" dur="1000"/>
                                        <p:tgtEl>
                                          <p:spTgt spid="24">
                                            <p:txEl>
                                              <p:pRg st="5" end="5"/>
                                            </p:txEl>
                                          </p:spTgt>
                                        </p:tgtEl>
                                      </p:cBhvr>
                                    </p:animEffect>
                                    <p:anim calcmode="lin" valueType="num">
                                      <p:cBhvr>
                                        <p:cTn id="58"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4">
                                            <p:txEl>
                                              <p:pRg st="6" end="6"/>
                                            </p:txEl>
                                          </p:spTgt>
                                        </p:tgtEl>
                                        <p:attrNameLst>
                                          <p:attrName>style.visibility</p:attrName>
                                        </p:attrNameLst>
                                      </p:cBhvr>
                                      <p:to>
                                        <p:strVal val="visible"/>
                                      </p:to>
                                    </p:set>
                                    <p:animEffect transition="in" filter="fade">
                                      <p:cBhvr>
                                        <p:cTn id="64" dur="1000"/>
                                        <p:tgtEl>
                                          <p:spTgt spid="24">
                                            <p:txEl>
                                              <p:pRg st="6" end="6"/>
                                            </p:txEl>
                                          </p:spTgt>
                                        </p:tgtEl>
                                      </p:cBhvr>
                                    </p:animEffect>
                                    <p:anim calcmode="lin" valueType="num">
                                      <p:cBhvr>
                                        <p:cTn id="65"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0399" y="28576"/>
            <a:ext cx="7718280" cy="88014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56965" y="1259682"/>
            <a:ext cx="8001714" cy="4886455"/>
          </a:xfrm>
          <a:prstGeom prst="rect">
            <a:avLst/>
          </a:prstGeom>
          <a:noFill/>
          <a:extLst>
            <a:ext uri="{909E8E84-426E-40DD-AFC4-6F175D3DCCD1}">
              <a14:hiddenFill xmlns:a14="http://schemas.microsoft.com/office/drawing/2010/main">
                <a:solidFill>
                  <a:srgbClr val="FFFFFF"/>
                </a:solidFill>
              </a14:hiddenFill>
            </a:ext>
          </a:extLst>
        </p:spPr>
      </p:pic>
      <p:sp>
        <p:nvSpPr>
          <p:cNvPr id="18" name="Zone de texte 1"/>
          <p:cNvSpPr txBox="1"/>
          <p:nvPr/>
        </p:nvSpPr>
        <p:spPr>
          <a:xfrm>
            <a:off x="6672065" y="1412777"/>
            <a:ext cx="1629781"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FF0000"/>
                </a:solidFill>
                <a:effectLst>
                  <a:outerShdw blurRad="69850" dist="43180" dir="5400000" sx="0" sy="0">
                    <a:srgbClr val="000000">
                      <a:alpha val="65000"/>
                    </a:srgbClr>
                  </a:outerShdw>
                </a:effectLst>
                <a:latin typeface="ae_Japan"/>
                <a:ea typeface="Calibri"/>
                <a:cs typeface="djadli_sarkha"/>
              </a:rPr>
              <a:t>النهاية  :</a:t>
            </a:r>
            <a:endParaRPr lang="fr-FR" sz="1200" dirty="0">
              <a:solidFill>
                <a:srgbClr val="FF0000"/>
              </a:solidFill>
              <a:ea typeface="Calibri"/>
              <a:cs typeface="Arial"/>
            </a:endParaRPr>
          </a:p>
        </p:txBody>
      </p:sp>
      <p:sp>
        <p:nvSpPr>
          <p:cNvPr id="19" name="Zone de texte 1"/>
          <p:cNvSpPr txBox="1"/>
          <p:nvPr/>
        </p:nvSpPr>
        <p:spPr>
          <a:xfrm rot="19522685">
            <a:off x="5299274" y="2615688"/>
            <a:ext cx="4641986" cy="2174441"/>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00B050"/>
                </a:solidFill>
                <a:effectLst>
                  <a:outerShdw blurRad="69850" dist="43180" dir="5400000" sx="0" sy="0">
                    <a:srgbClr val="000000">
                      <a:alpha val="65000"/>
                    </a:srgbClr>
                  </a:outerShdw>
                </a:effectLst>
                <a:latin typeface="ae_Japan"/>
                <a:ea typeface="Calibri"/>
                <a:cs typeface="djadli_sarkha"/>
              </a:rPr>
              <a:t>شكرا جزيلا على حسن الاصغاء    و على المشاركة الممتازة .</a:t>
            </a:r>
            <a:endParaRPr lang="fr-FR" sz="1200" dirty="0">
              <a:solidFill>
                <a:srgbClr val="00B050"/>
              </a:solidFill>
              <a:ea typeface="Calibri"/>
              <a:cs typeface="Arial"/>
            </a:endParaRPr>
          </a:p>
        </p:txBody>
      </p:sp>
    </p:spTree>
    <p:extLst>
      <p:ext uri="{BB962C8B-B14F-4D97-AF65-F5344CB8AC3E}">
        <p14:creationId xmlns:p14="http://schemas.microsoft.com/office/powerpoint/2010/main" val="11039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6965" y="28576"/>
            <a:ext cx="8318183" cy="1096169"/>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2245000" y="1124744"/>
            <a:ext cx="7848872" cy="2882328"/>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002060"/>
                </a:solidFill>
                <a:effectLst>
                  <a:outerShdw blurRad="69850" dist="43180" dir="5400000" sx="0" sy="0">
                    <a:srgbClr val="000000">
                      <a:alpha val="65000"/>
                    </a:srgbClr>
                  </a:outerShdw>
                </a:effectLst>
                <a:latin typeface="ae_Japan"/>
                <a:ea typeface="Calibri"/>
                <a:cs typeface="djadli_sarkha"/>
              </a:rPr>
              <a:t>بمناسبة الحملة  الوطنية التحسيسية للاستعمال الآمن للإنترنيت تنظم مجموعة مدارس أيت بوالال المركزية عرضا  </a:t>
            </a:r>
            <a:r>
              <a:rPr lang="ar-MA" sz="4000" b="1" dirty="0" err="1">
                <a:solidFill>
                  <a:srgbClr val="002060"/>
                </a:solidFill>
                <a:effectLst>
                  <a:outerShdw blurRad="69850" dist="43180" dir="5400000" sx="0" sy="0">
                    <a:srgbClr val="000000">
                      <a:alpha val="65000"/>
                    </a:srgbClr>
                  </a:outerShdw>
                </a:effectLst>
                <a:latin typeface="ae_Japan"/>
                <a:ea typeface="Calibri"/>
                <a:cs typeface="djadli_sarkha"/>
              </a:rPr>
              <a:t>تحسيسيا</a:t>
            </a:r>
            <a:r>
              <a:rPr lang="ar-MA" sz="4000" b="1" dirty="0">
                <a:solidFill>
                  <a:srgbClr val="002060"/>
                </a:solidFill>
                <a:effectLst>
                  <a:outerShdw blurRad="69850" dist="43180" dir="5400000" sx="0" sy="0">
                    <a:srgbClr val="000000">
                      <a:alpha val="65000"/>
                    </a:srgbClr>
                  </a:outerShdw>
                </a:effectLst>
                <a:latin typeface="ae_Japan"/>
                <a:ea typeface="Calibri"/>
                <a:cs typeface="djadli_sarkha"/>
              </a:rPr>
              <a:t> تحت شعار : </a:t>
            </a:r>
            <a:endParaRPr lang="fr-FR" sz="1200" dirty="0">
              <a:latin typeface="Calibri"/>
              <a:ea typeface="Calibri"/>
              <a:cs typeface="Arial"/>
            </a:endParaRPr>
          </a:p>
        </p:txBody>
      </p:sp>
      <p:sp>
        <p:nvSpPr>
          <p:cNvPr id="7" name="Zone de texte 12"/>
          <p:cNvSpPr txBox="1"/>
          <p:nvPr/>
        </p:nvSpPr>
        <p:spPr>
          <a:xfrm>
            <a:off x="3480584" y="3645024"/>
            <a:ext cx="5086815" cy="100811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4000" b="1" dirty="0">
                <a:solidFill>
                  <a:srgbClr val="7030A0"/>
                </a:solidFill>
                <a:effectLst>
                  <a:outerShdw blurRad="69850" dist="43180" dir="5400000" sx="0" sy="0">
                    <a:srgbClr val="000000">
                      <a:alpha val="65000"/>
                    </a:srgbClr>
                  </a:outerShdw>
                </a:effectLst>
                <a:latin typeface="Calibri"/>
                <a:ea typeface="Calibri"/>
                <a:cs typeface="A Hakim Ghazali"/>
              </a:rPr>
              <a:t>" معاً من أجل ِأنترنيتٍ أفضل"</a:t>
            </a:r>
            <a:endParaRPr lang="fr-FR" dirty="0">
              <a:solidFill>
                <a:srgbClr val="7030A0"/>
              </a:solidFill>
              <a:latin typeface="Calibri"/>
              <a:ea typeface="Calibri"/>
              <a:cs typeface="Arial"/>
            </a:endParaRPr>
          </a:p>
        </p:txBody>
      </p:sp>
      <p:sp>
        <p:nvSpPr>
          <p:cNvPr id="8" name="Zone de texte 12"/>
          <p:cNvSpPr txBox="1"/>
          <p:nvPr/>
        </p:nvSpPr>
        <p:spPr>
          <a:xfrm>
            <a:off x="2532711" y="5022254"/>
            <a:ext cx="7083117" cy="102413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4400" b="1" dirty="0">
                <a:solidFill>
                  <a:srgbClr val="C00000"/>
                </a:solidFill>
                <a:effectLst>
                  <a:outerShdw blurRad="69850" dist="43180" dir="5400000" sx="0" sy="0">
                    <a:srgbClr val="000000">
                      <a:alpha val="65000"/>
                    </a:srgbClr>
                  </a:outerShdw>
                </a:effectLst>
                <a:latin typeface="Andalus" panose="02020603050405020304" pitchFamily="18" charset="-78"/>
                <a:ea typeface="Calibri"/>
                <a:cs typeface="Andalus" panose="02020603050405020304" pitchFamily="18" charset="-78"/>
              </a:rPr>
              <a:t>إعداد و تقديم الأستاذ : أحمد زرير</a:t>
            </a:r>
            <a:endParaRPr lang="fr-FR" sz="2000" dirty="0">
              <a:solidFill>
                <a:srgbClr val="C00000"/>
              </a:solidFill>
              <a:latin typeface="Andalus" panose="02020603050405020304" pitchFamily="18" charset="-78"/>
              <a:ea typeface="Calibri"/>
              <a:cs typeface="Andalus" panose="02020603050405020304" pitchFamily="18" charset="-78"/>
            </a:endParaRPr>
          </a:p>
        </p:txBody>
      </p:sp>
      <p:pic>
        <p:nvPicPr>
          <p:cNvPr id="9" name="Image 8"/>
          <p:cNvPicPr/>
          <p:nvPr/>
        </p:nvPicPr>
        <p:blipFill>
          <a:blip r:embed="rId4">
            <a:extLst>
              <a:ext uri="{28A0092B-C50C-407E-A947-70E740481C1C}">
                <a14:useLocalDpi xmlns:a14="http://schemas.microsoft.com/office/drawing/2010/main" val="0"/>
              </a:ext>
            </a:extLst>
          </a:blip>
          <a:srcRect/>
          <a:stretch>
            <a:fillRect/>
          </a:stretch>
        </p:blipFill>
        <p:spPr bwMode="auto">
          <a:xfrm>
            <a:off x="3431702" y="6309320"/>
            <a:ext cx="5184578" cy="412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6384031" y="6321017"/>
            <a:ext cx="2051094"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defRPr/>
            </a:pPr>
            <a:r>
              <a:rPr lang="ar-MA" sz="1200" b="1" kern="0" dirty="0">
                <a:solidFill>
                  <a:srgbClr val="C00000"/>
                </a:solidFill>
                <a:latin typeface="Calibri"/>
                <a:ea typeface="Calibri"/>
                <a:cs typeface="Times New Roman"/>
              </a:rPr>
              <a:t>التزاما بالإجراءات الاحترازية للوقاية من جائحة </a:t>
            </a:r>
            <a:r>
              <a:rPr lang="ar-MA" sz="1200" b="1" kern="0" dirty="0" err="1">
                <a:solidFill>
                  <a:srgbClr val="C00000"/>
                </a:solidFill>
                <a:latin typeface="Calibri"/>
                <a:ea typeface="Calibri"/>
                <a:cs typeface="Times New Roman"/>
              </a:rPr>
              <a:t>كوفيد</a:t>
            </a:r>
            <a:r>
              <a:rPr lang="ar-MA" sz="1200" b="1" kern="0" dirty="0">
                <a:solidFill>
                  <a:srgbClr val="C00000"/>
                </a:solidFill>
                <a:latin typeface="Calibri"/>
                <a:ea typeface="Calibri"/>
                <a:cs typeface="Times New Roman"/>
              </a:rPr>
              <a:t> 19 </a:t>
            </a:r>
            <a:endParaRPr lang="fr-FR" sz="1050" kern="0" dirty="0">
              <a:solidFill>
                <a:sysClr val="window" lastClr="FFFFFF"/>
              </a:solidFill>
              <a:latin typeface="Calibri"/>
              <a:ea typeface="Calibri"/>
              <a:cs typeface="Arial"/>
            </a:endParaRPr>
          </a:p>
        </p:txBody>
      </p:sp>
      <p:sp>
        <p:nvSpPr>
          <p:cNvPr id="13" name="Rectangle 12"/>
          <p:cNvSpPr/>
          <p:nvPr/>
        </p:nvSpPr>
        <p:spPr>
          <a:xfrm>
            <a:off x="8888282" y="6162641"/>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defRPr/>
            </a:pPr>
            <a:r>
              <a:rPr lang="ar-MA" sz="1200" b="1" u="sng" kern="0" dirty="0">
                <a:solidFill>
                  <a:srgbClr val="002060"/>
                </a:solidFill>
                <a:latin typeface="Calibri"/>
                <a:ea typeface="Calibri"/>
                <a:cs typeface="+mj-cs"/>
              </a:rPr>
              <a:t>م/م أيت بوالال المركزية </a:t>
            </a:r>
            <a:endParaRPr lang="fr-FR" sz="1050" u="sng" kern="0" dirty="0">
              <a:solidFill>
                <a:srgbClr val="002060"/>
              </a:solidFill>
              <a:latin typeface="Calibri"/>
              <a:ea typeface="Calibri"/>
              <a:cs typeface="+mj-cs"/>
            </a:endParaRPr>
          </a:p>
        </p:txBody>
      </p:sp>
      <p:sp>
        <p:nvSpPr>
          <p:cNvPr id="14" name="Rectangle 13"/>
          <p:cNvSpPr/>
          <p:nvPr/>
        </p:nvSpPr>
        <p:spPr>
          <a:xfrm>
            <a:off x="2245050" y="6174410"/>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defRPr/>
            </a:pPr>
            <a:r>
              <a:rPr lang="ar-MA" sz="1200" b="1" u="sng" kern="0" dirty="0">
                <a:solidFill>
                  <a:srgbClr val="002060"/>
                </a:solidFill>
                <a:latin typeface="Calibri"/>
                <a:ea typeface="Calibri"/>
                <a:cs typeface="+mj-cs"/>
              </a:rPr>
              <a:t>22/02/2021</a:t>
            </a:r>
            <a:endParaRPr lang="fr-FR" sz="1050" u="sng" kern="0" dirty="0">
              <a:solidFill>
                <a:srgbClr val="002060"/>
              </a:solidFill>
              <a:latin typeface="Calibri"/>
              <a:ea typeface="Calibri"/>
              <a:cs typeface="+mj-cs"/>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3552" y="28576"/>
            <a:ext cx="8155496"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7862409" y="917328"/>
            <a:ext cx="2654656"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002060"/>
                </a:solidFill>
                <a:effectLst>
                  <a:outerShdw blurRad="69850" dist="43180" dir="5400000" sx="0" sy="0">
                    <a:srgbClr val="000000">
                      <a:alpha val="65000"/>
                    </a:srgbClr>
                  </a:outerShdw>
                </a:effectLst>
                <a:latin typeface="ae_Japan"/>
                <a:ea typeface="Calibri"/>
                <a:cs typeface="djadli_sarkha"/>
              </a:rPr>
              <a:t>محاور العرض :</a:t>
            </a:r>
            <a:endParaRPr lang="fr-FR" sz="1200" dirty="0">
              <a:solidFill>
                <a:prstClr val="black"/>
              </a:solidFill>
              <a:ea typeface="Calibri"/>
              <a:cs typeface="Arial"/>
            </a:endParaRPr>
          </a:p>
        </p:txBody>
      </p:sp>
      <p:sp>
        <p:nvSpPr>
          <p:cNvPr id="10" name="Rectangle 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13" name="Rectangle 12"/>
          <p:cNvSpPr/>
          <p:nvPr/>
        </p:nvSpPr>
        <p:spPr>
          <a:xfrm>
            <a:off x="8844984" y="6402815"/>
            <a:ext cx="1008112" cy="416665"/>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20139" y="6359952"/>
            <a:ext cx="1008112" cy="441562"/>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44067" y="6165433"/>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02581" y="6184380"/>
            <a:ext cx="632937" cy="576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141314"/>
            <a:ext cx="3923928" cy="45365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 de texte 12"/>
          <p:cNvSpPr txBox="1"/>
          <p:nvPr/>
        </p:nvSpPr>
        <p:spPr>
          <a:xfrm>
            <a:off x="4677793" y="1844824"/>
            <a:ext cx="4933976" cy="415972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تقديم</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تعريف الانترنيت</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مجالات استعمال الانترنيت</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لماذا الانترنيت في التعلم ؟ </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سلبيات الانترنيت</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أخطار و أضرار الانترنيت</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قواعد الاستعمال الآمن للأنترنيت</a:t>
            </a:r>
          </a:p>
          <a:p>
            <a:pPr marL="571500" indent="-571500" algn="r" rtl="1">
              <a:buFont typeface="Wingdings" panose="05000000000000000000" pitchFamily="2" charset="2"/>
              <a:buChar char="q"/>
            </a:pPr>
            <a:r>
              <a:rPr lang="ar-MA" sz="2800" b="1" dirty="0">
                <a:solidFill>
                  <a:srgbClr val="7030A0"/>
                </a:solidFill>
                <a:effectLst>
                  <a:outerShdw blurRad="69850" dist="43180" dir="5400000" sx="0" sy="0">
                    <a:srgbClr val="000000">
                      <a:alpha val="65000"/>
                    </a:srgbClr>
                  </a:outerShdw>
                </a:effectLst>
                <a:ea typeface="Calibri"/>
                <a:cs typeface="+mj-cs"/>
              </a:rPr>
              <a:t>خاتمة .</a:t>
            </a:r>
          </a:p>
          <a:p>
            <a:pPr marL="571500" indent="-571500" algn="r" rtl="1">
              <a:buFont typeface="Wingdings" panose="05000000000000000000" pitchFamily="2" charset="2"/>
              <a:buChar char="q"/>
            </a:pPr>
            <a:endParaRPr lang="ar-MA" sz="2800" b="1" dirty="0">
              <a:solidFill>
                <a:srgbClr val="7030A0"/>
              </a:solidFill>
              <a:effectLst>
                <a:outerShdw blurRad="69850" dist="43180" dir="5400000" sx="0" sy="0">
                  <a:srgbClr val="000000">
                    <a:alpha val="65000"/>
                  </a:srgbClr>
                </a:outerShdw>
              </a:effectLst>
              <a:ea typeface="Calibri"/>
              <a:cs typeface="A Hakim Ghazali"/>
            </a:endParaRPr>
          </a:p>
          <a:p>
            <a:pPr marL="571500" indent="-571500" algn="r" rtl="1">
              <a:buFont typeface="Wingdings" panose="05000000000000000000" pitchFamily="2" charset="2"/>
              <a:buChar char="q"/>
            </a:pPr>
            <a:endParaRPr lang="fr-FR" sz="1200" dirty="0">
              <a:solidFill>
                <a:srgbClr val="7030A0"/>
              </a:solidFill>
              <a:ea typeface="Calibri"/>
              <a:cs typeface="Arial"/>
            </a:endParaRPr>
          </a:p>
        </p:txBody>
      </p:sp>
      <p:sp>
        <p:nvSpPr>
          <p:cNvPr id="18"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latin typeface="Andalus" panose="02020603050405020304" pitchFamily="18" charset="-78"/>
              <a:ea typeface="Calibri"/>
            </a:endParaRPr>
          </a:p>
        </p:txBody>
      </p:sp>
    </p:spTree>
    <p:extLst>
      <p:ext uri="{BB962C8B-B14F-4D97-AF65-F5344CB8AC3E}">
        <p14:creationId xmlns:p14="http://schemas.microsoft.com/office/powerpoint/2010/main" val="100155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80">
                                          <p:stCondLst>
                                            <p:cond delay="0"/>
                                          </p:stCondLst>
                                        </p:cTn>
                                        <p:tgtEl>
                                          <p:spTgt spid="17">
                                            <p:txEl>
                                              <p:pRg st="0" end="0"/>
                                            </p:txEl>
                                          </p:spTgt>
                                        </p:tgtEl>
                                      </p:cBhvr>
                                    </p:animEffect>
                                    <p:anim calcmode="lin" valueType="num">
                                      <p:cBhvr>
                                        <p:cTn id="18"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xEl>
                                              <p:pRg st="0" end="0"/>
                                            </p:txEl>
                                          </p:spTgt>
                                        </p:tgtEl>
                                      </p:cBhvr>
                                      <p:to x="100000" y="60000"/>
                                    </p:animScale>
                                    <p:animScale>
                                      <p:cBhvr>
                                        <p:cTn id="24" dur="166" decel="50000">
                                          <p:stCondLst>
                                            <p:cond delay="676"/>
                                          </p:stCondLst>
                                        </p:cTn>
                                        <p:tgtEl>
                                          <p:spTgt spid="17">
                                            <p:txEl>
                                              <p:pRg st="0" end="0"/>
                                            </p:txEl>
                                          </p:spTgt>
                                        </p:tgtEl>
                                      </p:cBhvr>
                                      <p:to x="100000" y="100000"/>
                                    </p:animScale>
                                    <p:animScale>
                                      <p:cBhvr>
                                        <p:cTn id="25" dur="26">
                                          <p:stCondLst>
                                            <p:cond delay="1312"/>
                                          </p:stCondLst>
                                        </p:cTn>
                                        <p:tgtEl>
                                          <p:spTgt spid="17">
                                            <p:txEl>
                                              <p:pRg st="0" end="0"/>
                                            </p:txEl>
                                          </p:spTgt>
                                        </p:tgtEl>
                                      </p:cBhvr>
                                      <p:to x="100000" y="80000"/>
                                    </p:animScale>
                                    <p:animScale>
                                      <p:cBhvr>
                                        <p:cTn id="26" dur="166" decel="50000">
                                          <p:stCondLst>
                                            <p:cond delay="1338"/>
                                          </p:stCondLst>
                                        </p:cTn>
                                        <p:tgtEl>
                                          <p:spTgt spid="17">
                                            <p:txEl>
                                              <p:pRg st="0" end="0"/>
                                            </p:txEl>
                                          </p:spTgt>
                                        </p:tgtEl>
                                      </p:cBhvr>
                                      <p:to x="100000" y="100000"/>
                                    </p:animScale>
                                    <p:animScale>
                                      <p:cBhvr>
                                        <p:cTn id="27" dur="26">
                                          <p:stCondLst>
                                            <p:cond delay="1642"/>
                                          </p:stCondLst>
                                        </p:cTn>
                                        <p:tgtEl>
                                          <p:spTgt spid="17">
                                            <p:txEl>
                                              <p:pRg st="0" end="0"/>
                                            </p:txEl>
                                          </p:spTgt>
                                        </p:tgtEl>
                                      </p:cBhvr>
                                      <p:to x="100000" y="90000"/>
                                    </p:animScale>
                                    <p:animScale>
                                      <p:cBhvr>
                                        <p:cTn id="28" dur="166" decel="50000">
                                          <p:stCondLst>
                                            <p:cond delay="1668"/>
                                          </p:stCondLst>
                                        </p:cTn>
                                        <p:tgtEl>
                                          <p:spTgt spid="17">
                                            <p:txEl>
                                              <p:pRg st="0" end="0"/>
                                            </p:txEl>
                                          </p:spTgt>
                                        </p:tgtEl>
                                      </p:cBhvr>
                                      <p:to x="100000" y="100000"/>
                                    </p:animScale>
                                    <p:animScale>
                                      <p:cBhvr>
                                        <p:cTn id="29" dur="26">
                                          <p:stCondLst>
                                            <p:cond delay="1808"/>
                                          </p:stCondLst>
                                        </p:cTn>
                                        <p:tgtEl>
                                          <p:spTgt spid="17">
                                            <p:txEl>
                                              <p:pRg st="0" end="0"/>
                                            </p:txEl>
                                          </p:spTgt>
                                        </p:tgtEl>
                                      </p:cBhvr>
                                      <p:to x="100000" y="95000"/>
                                    </p:animScale>
                                    <p:animScale>
                                      <p:cBhvr>
                                        <p:cTn id="30" dur="166" decel="50000">
                                          <p:stCondLst>
                                            <p:cond delay="1834"/>
                                          </p:stCondLst>
                                        </p:cTn>
                                        <p:tgtEl>
                                          <p:spTgt spid="17">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wipe(down)">
                                      <p:cBhvr>
                                        <p:cTn id="35" dur="580">
                                          <p:stCondLst>
                                            <p:cond delay="0"/>
                                          </p:stCondLst>
                                        </p:cTn>
                                        <p:tgtEl>
                                          <p:spTgt spid="17">
                                            <p:txEl>
                                              <p:pRg st="1" end="1"/>
                                            </p:txEl>
                                          </p:spTgt>
                                        </p:tgtEl>
                                      </p:cBhvr>
                                    </p:animEffect>
                                    <p:anim calcmode="lin" valueType="num">
                                      <p:cBhvr>
                                        <p:cTn id="36" dur="1822" tmFilter="0,0; 0.14,0.36; 0.43,0.73; 0.71,0.91; 1.0,1.0">
                                          <p:stCondLst>
                                            <p:cond delay="0"/>
                                          </p:stCondLst>
                                        </p:cTn>
                                        <p:tgtEl>
                                          <p:spTgt spid="17">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7">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7">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7">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7">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7">
                                            <p:txEl>
                                              <p:pRg st="1" end="1"/>
                                            </p:txEl>
                                          </p:spTgt>
                                        </p:tgtEl>
                                      </p:cBhvr>
                                      <p:to x="100000" y="60000"/>
                                    </p:animScale>
                                    <p:animScale>
                                      <p:cBhvr>
                                        <p:cTn id="42" dur="166" decel="50000">
                                          <p:stCondLst>
                                            <p:cond delay="676"/>
                                          </p:stCondLst>
                                        </p:cTn>
                                        <p:tgtEl>
                                          <p:spTgt spid="17">
                                            <p:txEl>
                                              <p:pRg st="1" end="1"/>
                                            </p:txEl>
                                          </p:spTgt>
                                        </p:tgtEl>
                                      </p:cBhvr>
                                      <p:to x="100000" y="100000"/>
                                    </p:animScale>
                                    <p:animScale>
                                      <p:cBhvr>
                                        <p:cTn id="43" dur="26">
                                          <p:stCondLst>
                                            <p:cond delay="1312"/>
                                          </p:stCondLst>
                                        </p:cTn>
                                        <p:tgtEl>
                                          <p:spTgt spid="17">
                                            <p:txEl>
                                              <p:pRg st="1" end="1"/>
                                            </p:txEl>
                                          </p:spTgt>
                                        </p:tgtEl>
                                      </p:cBhvr>
                                      <p:to x="100000" y="80000"/>
                                    </p:animScale>
                                    <p:animScale>
                                      <p:cBhvr>
                                        <p:cTn id="44" dur="166" decel="50000">
                                          <p:stCondLst>
                                            <p:cond delay="1338"/>
                                          </p:stCondLst>
                                        </p:cTn>
                                        <p:tgtEl>
                                          <p:spTgt spid="17">
                                            <p:txEl>
                                              <p:pRg st="1" end="1"/>
                                            </p:txEl>
                                          </p:spTgt>
                                        </p:tgtEl>
                                      </p:cBhvr>
                                      <p:to x="100000" y="100000"/>
                                    </p:animScale>
                                    <p:animScale>
                                      <p:cBhvr>
                                        <p:cTn id="45" dur="26">
                                          <p:stCondLst>
                                            <p:cond delay="1642"/>
                                          </p:stCondLst>
                                        </p:cTn>
                                        <p:tgtEl>
                                          <p:spTgt spid="17">
                                            <p:txEl>
                                              <p:pRg st="1" end="1"/>
                                            </p:txEl>
                                          </p:spTgt>
                                        </p:tgtEl>
                                      </p:cBhvr>
                                      <p:to x="100000" y="90000"/>
                                    </p:animScale>
                                    <p:animScale>
                                      <p:cBhvr>
                                        <p:cTn id="46" dur="166" decel="50000">
                                          <p:stCondLst>
                                            <p:cond delay="1668"/>
                                          </p:stCondLst>
                                        </p:cTn>
                                        <p:tgtEl>
                                          <p:spTgt spid="17">
                                            <p:txEl>
                                              <p:pRg st="1" end="1"/>
                                            </p:txEl>
                                          </p:spTgt>
                                        </p:tgtEl>
                                      </p:cBhvr>
                                      <p:to x="100000" y="100000"/>
                                    </p:animScale>
                                    <p:animScale>
                                      <p:cBhvr>
                                        <p:cTn id="47" dur="26">
                                          <p:stCondLst>
                                            <p:cond delay="1808"/>
                                          </p:stCondLst>
                                        </p:cTn>
                                        <p:tgtEl>
                                          <p:spTgt spid="17">
                                            <p:txEl>
                                              <p:pRg st="1" end="1"/>
                                            </p:txEl>
                                          </p:spTgt>
                                        </p:tgtEl>
                                      </p:cBhvr>
                                      <p:to x="100000" y="95000"/>
                                    </p:animScale>
                                    <p:animScale>
                                      <p:cBhvr>
                                        <p:cTn id="48" dur="166" decel="50000">
                                          <p:stCondLst>
                                            <p:cond delay="1834"/>
                                          </p:stCondLst>
                                        </p:cTn>
                                        <p:tgtEl>
                                          <p:spTgt spid="17">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7">
                                            <p:txEl>
                                              <p:pRg st="2" end="2"/>
                                            </p:txEl>
                                          </p:spTgt>
                                        </p:tgtEl>
                                        <p:attrNameLst>
                                          <p:attrName>style.visibility</p:attrName>
                                        </p:attrNameLst>
                                      </p:cBhvr>
                                      <p:to>
                                        <p:strVal val="visible"/>
                                      </p:to>
                                    </p:set>
                                    <p:animEffect transition="in" filter="wipe(down)">
                                      <p:cBhvr>
                                        <p:cTn id="53" dur="580">
                                          <p:stCondLst>
                                            <p:cond delay="0"/>
                                          </p:stCondLst>
                                        </p:cTn>
                                        <p:tgtEl>
                                          <p:spTgt spid="17">
                                            <p:txEl>
                                              <p:pRg st="2" end="2"/>
                                            </p:txEl>
                                          </p:spTgt>
                                        </p:tgtEl>
                                      </p:cBhvr>
                                    </p:animEffect>
                                    <p:anim calcmode="lin" valueType="num">
                                      <p:cBhvr>
                                        <p:cTn id="54" dur="1822" tmFilter="0,0; 0.14,0.36; 0.43,0.73; 0.71,0.91; 1.0,1.0">
                                          <p:stCondLst>
                                            <p:cond delay="0"/>
                                          </p:stCondLst>
                                        </p:cTn>
                                        <p:tgtEl>
                                          <p:spTgt spid="17">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7">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7">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7">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7">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17">
                                            <p:txEl>
                                              <p:pRg st="2" end="2"/>
                                            </p:txEl>
                                          </p:spTgt>
                                        </p:tgtEl>
                                      </p:cBhvr>
                                      <p:to x="100000" y="60000"/>
                                    </p:animScale>
                                    <p:animScale>
                                      <p:cBhvr>
                                        <p:cTn id="60" dur="166" decel="50000">
                                          <p:stCondLst>
                                            <p:cond delay="676"/>
                                          </p:stCondLst>
                                        </p:cTn>
                                        <p:tgtEl>
                                          <p:spTgt spid="17">
                                            <p:txEl>
                                              <p:pRg st="2" end="2"/>
                                            </p:txEl>
                                          </p:spTgt>
                                        </p:tgtEl>
                                      </p:cBhvr>
                                      <p:to x="100000" y="100000"/>
                                    </p:animScale>
                                    <p:animScale>
                                      <p:cBhvr>
                                        <p:cTn id="61" dur="26">
                                          <p:stCondLst>
                                            <p:cond delay="1312"/>
                                          </p:stCondLst>
                                        </p:cTn>
                                        <p:tgtEl>
                                          <p:spTgt spid="17">
                                            <p:txEl>
                                              <p:pRg st="2" end="2"/>
                                            </p:txEl>
                                          </p:spTgt>
                                        </p:tgtEl>
                                      </p:cBhvr>
                                      <p:to x="100000" y="80000"/>
                                    </p:animScale>
                                    <p:animScale>
                                      <p:cBhvr>
                                        <p:cTn id="62" dur="166" decel="50000">
                                          <p:stCondLst>
                                            <p:cond delay="1338"/>
                                          </p:stCondLst>
                                        </p:cTn>
                                        <p:tgtEl>
                                          <p:spTgt spid="17">
                                            <p:txEl>
                                              <p:pRg st="2" end="2"/>
                                            </p:txEl>
                                          </p:spTgt>
                                        </p:tgtEl>
                                      </p:cBhvr>
                                      <p:to x="100000" y="100000"/>
                                    </p:animScale>
                                    <p:animScale>
                                      <p:cBhvr>
                                        <p:cTn id="63" dur="26">
                                          <p:stCondLst>
                                            <p:cond delay="1642"/>
                                          </p:stCondLst>
                                        </p:cTn>
                                        <p:tgtEl>
                                          <p:spTgt spid="17">
                                            <p:txEl>
                                              <p:pRg st="2" end="2"/>
                                            </p:txEl>
                                          </p:spTgt>
                                        </p:tgtEl>
                                      </p:cBhvr>
                                      <p:to x="100000" y="90000"/>
                                    </p:animScale>
                                    <p:animScale>
                                      <p:cBhvr>
                                        <p:cTn id="64" dur="166" decel="50000">
                                          <p:stCondLst>
                                            <p:cond delay="1668"/>
                                          </p:stCondLst>
                                        </p:cTn>
                                        <p:tgtEl>
                                          <p:spTgt spid="17">
                                            <p:txEl>
                                              <p:pRg st="2" end="2"/>
                                            </p:txEl>
                                          </p:spTgt>
                                        </p:tgtEl>
                                      </p:cBhvr>
                                      <p:to x="100000" y="100000"/>
                                    </p:animScale>
                                    <p:animScale>
                                      <p:cBhvr>
                                        <p:cTn id="65" dur="26">
                                          <p:stCondLst>
                                            <p:cond delay="1808"/>
                                          </p:stCondLst>
                                        </p:cTn>
                                        <p:tgtEl>
                                          <p:spTgt spid="17">
                                            <p:txEl>
                                              <p:pRg st="2" end="2"/>
                                            </p:txEl>
                                          </p:spTgt>
                                        </p:tgtEl>
                                      </p:cBhvr>
                                      <p:to x="100000" y="95000"/>
                                    </p:animScale>
                                    <p:animScale>
                                      <p:cBhvr>
                                        <p:cTn id="66" dur="166" decel="50000">
                                          <p:stCondLst>
                                            <p:cond delay="1834"/>
                                          </p:stCondLst>
                                        </p:cTn>
                                        <p:tgtEl>
                                          <p:spTgt spid="17">
                                            <p:txEl>
                                              <p:pRg st="2" end="2"/>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17">
                                            <p:txEl>
                                              <p:pRg st="3" end="3"/>
                                            </p:txEl>
                                          </p:spTgt>
                                        </p:tgtEl>
                                        <p:attrNameLst>
                                          <p:attrName>style.visibility</p:attrName>
                                        </p:attrNameLst>
                                      </p:cBhvr>
                                      <p:to>
                                        <p:strVal val="visible"/>
                                      </p:to>
                                    </p:set>
                                    <p:animEffect transition="in" filter="wipe(down)">
                                      <p:cBhvr>
                                        <p:cTn id="71" dur="580">
                                          <p:stCondLst>
                                            <p:cond delay="0"/>
                                          </p:stCondLst>
                                        </p:cTn>
                                        <p:tgtEl>
                                          <p:spTgt spid="17">
                                            <p:txEl>
                                              <p:pRg st="3" end="3"/>
                                            </p:txEl>
                                          </p:spTgt>
                                        </p:tgtEl>
                                      </p:cBhvr>
                                    </p:animEffect>
                                    <p:anim calcmode="lin" valueType="num">
                                      <p:cBhvr>
                                        <p:cTn id="72" dur="1822" tmFilter="0,0; 0.14,0.36; 0.43,0.73; 0.71,0.91; 1.0,1.0">
                                          <p:stCondLst>
                                            <p:cond delay="0"/>
                                          </p:stCondLst>
                                        </p:cTn>
                                        <p:tgtEl>
                                          <p:spTgt spid="17">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xEl>
                                              <p:pRg st="3" end="3"/>
                                            </p:txEl>
                                          </p:spTgt>
                                        </p:tgtEl>
                                      </p:cBhvr>
                                      <p:to x="100000" y="60000"/>
                                    </p:animScale>
                                    <p:animScale>
                                      <p:cBhvr>
                                        <p:cTn id="78" dur="166" decel="50000">
                                          <p:stCondLst>
                                            <p:cond delay="676"/>
                                          </p:stCondLst>
                                        </p:cTn>
                                        <p:tgtEl>
                                          <p:spTgt spid="17">
                                            <p:txEl>
                                              <p:pRg st="3" end="3"/>
                                            </p:txEl>
                                          </p:spTgt>
                                        </p:tgtEl>
                                      </p:cBhvr>
                                      <p:to x="100000" y="100000"/>
                                    </p:animScale>
                                    <p:animScale>
                                      <p:cBhvr>
                                        <p:cTn id="79" dur="26">
                                          <p:stCondLst>
                                            <p:cond delay="1312"/>
                                          </p:stCondLst>
                                        </p:cTn>
                                        <p:tgtEl>
                                          <p:spTgt spid="17">
                                            <p:txEl>
                                              <p:pRg st="3" end="3"/>
                                            </p:txEl>
                                          </p:spTgt>
                                        </p:tgtEl>
                                      </p:cBhvr>
                                      <p:to x="100000" y="80000"/>
                                    </p:animScale>
                                    <p:animScale>
                                      <p:cBhvr>
                                        <p:cTn id="80" dur="166" decel="50000">
                                          <p:stCondLst>
                                            <p:cond delay="1338"/>
                                          </p:stCondLst>
                                        </p:cTn>
                                        <p:tgtEl>
                                          <p:spTgt spid="17">
                                            <p:txEl>
                                              <p:pRg st="3" end="3"/>
                                            </p:txEl>
                                          </p:spTgt>
                                        </p:tgtEl>
                                      </p:cBhvr>
                                      <p:to x="100000" y="100000"/>
                                    </p:animScale>
                                    <p:animScale>
                                      <p:cBhvr>
                                        <p:cTn id="81" dur="26">
                                          <p:stCondLst>
                                            <p:cond delay="1642"/>
                                          </p:stCondLst>
                                        </p:cTn>
                                        <p:tgtEl>
                                          <p:spTgt spid="17">
                                            <p:txEl>
                                              <p:pRg st="3" end="3"/>
                                            </p:txEl>
                                          </p:spTgt>
                                        </p:tgtEl>
                                      </p:cBhvr>
                                      <p:to x="100000" y="90000"/>
                                    </p:animScale>
                                    <p:animScale>
                                      <p:cBhvr>
                                        <p:cTn id="82" dur="166" decel="50000">
                                          <p:stCondLst>
                                            <p:cond delay="1668"/>
                                          </p:stCondLst>
                                        </p:cTn>
                                        <p:tgtEl>
                                          <p:spTgt spid="17">
                                            <p:txEl>
                                              <p:pRg st="3" end="3"/>
                                            </p:txEl>
                                          </p:spTgt>
                                        </p:tgtEl>
                                      </p:cBhvr>
                                      <p:to x="100000" y="100000"/>
                                    </p:animScale>
                                    <p:animScale>
                                      <p:cBhvr>
                                        <p:cTn id="83" dur="26">
                                          <p:stCondLst>
                                            <p:cond delay="1808"/>
                                          </p:stCondLst>
                                        </p:cTn>
                                        <p:tgtEl>
                                          <p:spTgt spid="17">
                                            <p:txEl>
                                              <p:pRg st="3" end="3"/>
                                            </p:txEl>
                                          </p:spTgt>
                                        </p:tgtEl>
                                      </p:cBhvr>
                                      <p:to x="100000" y="95000"/>
                                    </p:animScale>
                                    <p:animScale>
                                      <p:cBhvr>
                                        <p:cTn id="84" dur="166" decel="50000">
                                          <p:stCondLst>
                                            <p:cond delay="1834"/>
                                          </p:stCondLst>
                                        </p:cTn>
                                        <p:tgtEl>
                                          <p:spTgt spid="17">
                                            <p:txEl>
                                              <p:pRg st="3" end="3"/>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7">
                                            <p:txEl>
                                              <p:pRg st="4" end="4"/>
                                            </p:txEl>
                                          </p:spTgt>
                                        </p:tgtEl>
                                        <p:attrNameLst>
                                          <p:attrName>style.visibility</p:attrName>
                                        </p:attrNameLst>
                                      </p:cBhvr>
                                      <p:to>
                                        <p:strVal val="visible"/>
                                      </p:to>
                                    </p:set>
                                    <p:animEffect transition="in" filter="wipe(down)">
                                      <p:cBhvr>
                                        <p:cTn id="89" dur="580">
                                          <p:stCondLst>
                                            <p:cond delay="0"/>
                                          </p:stCondLst>
                                        </p:cTn>
                                        <p:tgtEl>
                                          <p:spTgt spid="17">
                                            <p:txEl>
                                              <p:pRg st="4" end="4"/>
                                            </p:txEl>
                                          </p:spTgt>
                                        </p:tgtEl>
                                      </p:cBhvr>
                                    </p:animEffect>
                                    <p:anim calcmode="lin" valueType="num">
                                      <p:cBhvr>
                                        <p:cTn id="90" dur="1822" tmFilter="0,0; 0.14,0.36; 0.43,0.73; 0.71,0.91; 1.0,1.0">
                                          <p:stCondLst>
                                            <p:cond delay="0"/>
                                          </p:stCondLst>
                                        </p:cTn>
                                        <p:tgtEl>
                                          <p:spTgt spid="17">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xEl>
                                              <p:pRg st="4" end="4"/>
                                            </p:txEl>
                                          </p:spTgt>
                                        </p:tgtEl>
                                      </p:cBhvr>
                                      <p:to x="100000" y="60000"/>
                                    </p:animScale>
                                    <p:animScale>
                                      <p:cBhvr>
                                        <p:cTn id="96" dur="166" decel="50000">
                                          <p:stCondLst>
                                            <p:cond delay="676"/>
                                          </p:stCondLst>
                                        </p:cTn>
                                        <p:tgtEl>
                                          <p:spTgt spid="17">
                                            <p:txEl>
                                              <p:pRg st="4" end="4"/>
                                            </p:txEl>
                                          </p:spTgt>
                                        </p:tgtEl>
                                      </p:cBhvr>
                                      <p:to x="100000" y="100000"/>
                                    </p:animScale>
                                    <p:animScale>
                                      <p:cBhvr>
                                        <p:cTn id="97" dur="26">
                                          <p:stCondLst>
                                            <p:cond delay="1312"/>
                                          </p:stCondLst>
                                        </p:cTn>
                                        <p:tgtEl>
                                          <p:spTgt spid="17">
                                            <p:txEl>
                                              <p:pRg st="4" end="4"/>
                                            </p:txEl>
                                          </p:spTgt>
                                        </p:tgtEl>
                                      </p:cBhvr>
                                      <p:to x="100000" y="80000"/>
                                    </p:animScale>
                                    <p:animScale>
                                      <p:cBhvr>
                                        <p:cTn id="98" dur="166" decel="50000">
                                          <p:stCondLst>
                                            <p:cond delay="1338"/>
                                          </p:stCondLst>
                                        </p:cTn>
                                        <p:tgtEl>
                                          <p:spTgt spid="17">
                                            <p:txEl>
                                              <p:pRg st="4" end="4"/>
                                            </p:txEl>
                                          </p:spTgt>
                                        </p:tgtEl>
                                      </p:cBhvr>
                                      <p:to x="100000" y="100000"/>
                                    </p:animScale>
                                    <p:animScale>
                                      <p:cBhvr>
                                        <p:cTn id="99" dur="26">
                                          <p:stCondLst>
                                            <p:cond delay="1642"/>
                                          </p:stCondLst>
                                        </p:cTn>
                                        <p:tgtEl>
                                          <p:spTgt spid="17">
                                            <p:txEl>
                                              <p:pRg st="4" end="4"/>
                                            </p:txEl>
                                          </p:spTgt>
                                        </p:tgtEl>
                                      </p:cBhvr>
                                      <p:to x="100000" y="90000"/>
                                    </p:animScale>
                                    <p:animScale>
                                      <p:cBhvr>
                                        <p:cTn id="100" dur="166" decel="50000">
                                          <p:stCondLst>
                                            <p:cond delay="1668"/>
                                          </p:stCondLst>
                                        </p:cTn>
                                        <p:tgtEl>
                                          <p:spTgt spid="17">
                                            <p:txEl>
                                              <p:pRg st="4" end="4"/>
                                            </p:txEl>
                                          </p:spTgt>
                                        </p:tgtEl>
                                      </p:cBhvr>
                                      <p:to x="100000" y="100000"/>
                                    </p:animScale>
                                    <p:animScale>
                                      <p:cBhvr>
                                        <p:cTn id="101" dur="26">
                                          <p:stCondLst>
                                            <p:cond delay="1808"/>
                                          </p:stCondLst>
                                        </p:cTn>
                                        <p:tgtEl>
                                          <p:spTgt spid="17">
                                            <p:txEl>
                                              <p:pRg st="4" end="4"/>
                                            </p:txEl>
                                          </p:spTgt>
                                        </p:tgtEl>
                                      </p:cBhvr>
                                      <p:to x="100000" y="95000"/>
                                    </p:animScale>
                                    <p:animScale>
                                      <p:cBhvr>
                                        <p:cTn id="102" dur="166" decel="50000">
                                          <p:stCondLst>
                                            <p:cond delay="1834"/>
                                          </p:stCondLst>
                                        </p:cTn>
                                        <p:tgtEl>
                                          <p:spTgt spid="17">
                                            <p:txEl>
                                              <p:pRg st="4" end="4"/>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17">
                                            <p:txEl>
                                              <p:pRg st="5" end="5"/>
                                            </p:txEl>
                                          </p:spTgt>
                                        </p:tgtEl>
                                        <p:attrNameLst>
                                          <p:attrName>style.visibility</p:attrName>
                                        </p:attrNameLst>
                                      </p:cBhvr>
                                      <p:to>
                                        <p:strVal val="visible"/>
                                      </p:to>
                                    </p:set>
                                    <p:animEffect transition="in" filter="wipe(down)">
                                      <p:cBhvr>
                                        <p:cTn id="107" dur="580">
                                          <p:stCondLst>
                                            <p:cond delay="0"/>
                                          </p:stCondLst>
                                        </p:cTn>
                                        <p:tgtEl>
                                          <p:spTgt spid="17">
                                            <p:txEl>
                                              <p:pRg st="5" end="5"/>
                                            </p:txEl>
                                          </p:spTgt>
                                        </p:tgtEl>
                                      </p:cBhvr>
                                    </p:animEffect>
                                    <p:anim calcmode="lin" valueType="num">
                                      <p:cBhvr>
                                        <p:cTn id="108" dur="1822" tmFilter="0,0; 0.14,0.36; 0.43,0.73; 0.71,0.91; 1.0,1.0">
                                          <p:stCondLst>
                                            <p:cond delay="0"/>
                                          </p:stCondLst>
                                        </p:cTn>
                                        <p:tgtEl>
                                          <p:spTgt spid="17">
                                            <p:txEl>
                                              <p:pRg st="5" end="5"/>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7">
                                            <p:txEl>
                                              <p:pRg st="5" end="5"/>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7">
                                            <p:txEl>
                                              <p:pRg st="5" end="5"/>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7">
                                            <p:txEl>
                                              <p:pRg st="5" end="5"/>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7">
                                            <p:txEl>
                                              <p:pRg st="5" end="5"/>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17">
                                            <p:txEl>
                                              <p:pRg st="5" end="5"/>
                                            </p:txEl>
                                          </p:spTgt>
                                        </p:tgtEl>
                                      </p:cBhvr>
                                      <p:to x="100000" y="60000"/>
                                    </p:animScale>
                                    <p:animScale>
                                      <p:cBhvr>
                                        <p:cTn id="114" dur="166" decel="50000">
                                          <p:stCondLst>
                                            <p:cond delay="676"/>
                                          </p:stCondLst>
                                        </p:cTn>
                                        <p:tgtEl>
                                          <p:spTgt spid="17">
                                            <p:txEl>
                                              <p:pRg st="5" end="5"/>
                                            </p:txEl>
                                          </p:spTgt>
                                        </p:tgtEl>
                                      </p:cBhvr>
                                      <p:to x="100000" y="100000"/>
                                    </p:animScale>
                                    <p:animScale>
                                      <p:cBhvr>
                                        <p:cTn id="115" dur="26">
                                          <p:stCondLst>
                                            <p:cond delay="1312"/>
                                          </p:stCondLst>
                                        </p:cTn>
                                        <p:tgtEl>
                                          <p:spTgt spid="17">
                                            <p:txEl>
                                              <p:pRg st="5" end="5"/>
                                            </p:txEl>
                                          </p:spTgt>
                                        </p:tgtEl>
                                      </p:cBhvr>
                                      <p:to x="100000" y="80000"/>
                                    </p:animScale>
                                    <p:animScale>
                                      <p:cBhvr>
                                        <p:cTn id="116" dur="166" decel="50000">
                                          <p:stCondLst>
                                            <p:cond delay="1338"/>
                                          </p:stCondLst>
                                        </p:cTn>
                                        <p:tgtEl>
                                          <p:spTgt spid="17">
                                            <p:txEl>
                                              <p:pRg st="5" end="5"/>
                                            </p:txEl>
                                          </p:spTgt>
                                        </p:tgtEl>
                                      </p:cBhvr>
                                      <p:to x="100000" y="100000"/>
                                    </p:animScale>
                                    <p:animScale>
                                      <p:cBhvr>
                                        <p:cTn id="117" dur="26">
                                          <p:stCondLst>
                                            <p:cond delay="1642"/>
                                          </p:stCondLst>
                                        </p:cTn>
                                        <p:tgtEl>
                                          <p:spTgt spid="17">
                                            <p:txEl>
                                              <p:pRg st="5" end="5"/>
                                            </p:txEl>
                                          </p:spTgt>
                                        </p:tgtEl>
                                      </p:cBhvr>
                                      <p:to x="100000" y="90000"/>
                                    </p:animScale>
                                    <p:animScale>
                                      <p:cBhvr>
                                        <p:cTn id="118" dur="166" decel="50000">
                                          <p:stCondLst>
                                            <p:cond delay="1668"/>
                                          </p:stCondLst>
                                        </p:cTn>
                                        <p:tgtEl>
                                          <p:spTgt spid="17">
                                            <p:txEl>
                                              <p:pRg st="5" end="5"/>
                                            </p:txEl>
                                          </p:spTgt>
                                        </p:tgtEl>
                                      </p:cBhvr>
                                      <p:to x="100000" y="100000"/>
                                    </p:animScale>
                                    <p:animScale>
                                      <p:cBhvr>
                                        <p:cTn id="119" dur="26">
                                          <p:stCondLst>
                                            <p:cond delay="1808"/>
                                          </p:stCondLst>
                                        </p:cTn>
                                        <p:tgtEl>
                                          <p:spTgt spid="17">
                                            <p:txEl>
                                              <p:pRg st="5" end="5"/>
                                            </p:txEl>
                                          </p:spTgt>
                                        </p:tgtEl>
                                      </p:cBhvr>
                                      <p:to x="100000" y="95000"/>
                                    </p:animScale>
                                    <p:animScale>
                                      <p:cBhvr>
                                        <p:cTn id="120" dur="166" decel="50000">
                                          <p:stCondLst>
                                            <p:cond delay="1834"/>
                                          </p:stCondLst>
                                        </p:cTn>
                                        <p:tgtEl>
                                          <p:spTgt spid="17">
                                            <p:txEl>
                                              <p:pRg st="5" end="5"/>
                                            </p:tx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17">
                                            <p:txEl>
                                              <p:pRg st="6" end="6"/>
                                            </p:txEl>
                                          </p:spTgt>
                                        </p:tgtEl>
                                        <p:attrNameLst>
                                          <p:attrName>style.visibility</p:attrName>
                                        </p:attrNameLst>
                                      </p:cBhvr>
                                      <p:to>
                                        <p:strVal val="visible"/>
                                      </p:to>
                                    </p:set>
                                    <p:animEffect transition="in" filter="wipe(down)">
                                      <p:cBhvr>
                                        <p:cTn id="125" dur="580">
                                          <p:stCondLst>
                                            <p:cond delay="0"/>
                                          </p:stCondLst>
                                        </p:cTn>
                                        <p:tgtEl>
                                          <p:spTgt spid="17">
                                            <p:txEl>
                                              <p:pRg st="6" end="6"/>
                                            </p:txEl>
                                          </p:spTgt>
                                        </p:tgtEl>
                                      </p:cBhvr>
                                    </p:animEffect>
                                    <p:anim calcmode="lin" valueType="num">
                                      <p:cBhvr>
                                        <p:cTn id="126" dur="1822" tmFilter="0,0; 0.14,0.36; 0.43,0.73; 0.71,0.91; 1.0,1.0">
                                          <p:stCondLst>
                                            <p:cond delay="0"/>
                                          </p:stCondLst>
                                        </p:cTn>
                                        <p:tgtEl>
                                          <p:spTgt spid="17">
                                            <p:txEl>
                                              <p:pRg st="6" end="6"/>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7">
                                            <p:txEl>
                                              <p:pRg st="6" end="6"/>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7">
                                            <p:txEl>
                                              <p:pRg st="6" end="6"/>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7">
                                            <p:txEl>
                                              <p:pRg st="6" end="6"/>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7">
                                            <p:txEl>
                                              <p:pRg st="6" end="6"/>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17">
                                            <p:txEl>
                                              <p:pRg st="6" end="6"/>
                                            </p:txEl>
                                          </p:spTgt>
                                        </p:tgtEl>
                                      </p:cBhvr>
                                      <p:to x="100000" y="60000"/>
                                    </p:animScale>
                                    <p:animScale>
                                      <p:cBhvr>
                                        <p:cTn id="132" dur="166" decel="50000">
                                          <p:stCondLst>
                                            <p:cond delay="676"/>
                                          </p:stCondLst>
                                        </p:cTn>
                                        <p:tgtEl>
                                          <p:spTgt spid="17">
                                            <p:txEl>
                                              <p:pRg st="6" end="6"/>
                                            </p:txEl>
                                          </p:spTgt>
                                        </p:tgtEl>
                                      </p:cBhvr>
                                      <p:to x="100000" y="100000"/>
                                    </p:animScale>
                                    <p:animScale>
                                      <p:cBhvr>
                                        <p:cTn id="133" dur="26">
                                          <p:stCondLst>
                                            <p:cond delay="1312"/>
                                          </p:stCondLst>
                                        </p:cTn>
                                        <p:tgtEl>
                                          <p:spTgt spid="17">
                                            <p:txEl>
                                              <p:pRg st="6" end="6"/>
                                            </p:txEl>
                                          </p:spTgt>
                                        </p:tgtEl>
                                      </p:cBhvr>
                                      <p:to x="100000" y="80000"/>
                                    </p:animScale>
                                    <p:animScale>
                                      <p:cBhvr>
                                        <p:cTn id="134" dur="166" decel="50000">
                                          <p:stCondLst>
                                            <p:cond delay="1338"/>
                                          </p:stCondLst>
                                        </p:cTn>
                                        <p:tgtEl>
                                          <p:spTgt spid="17">
                                            <p:txEl>
                                              <p:pRg st="6" end="6"/>
                                            </p:txEl>
                                          </p:spTgt>
                                        </p:tgtEl>
                                      </p:cBhvr>
                                      <p:to x="100000" y="100000"/>
                                    </p:animScale>
                                    <p:animScale>
                                      <p:cBhvr>
                                        <p:cTn id="135" dur="26">
                                          <p:stCondLst>
                                            <p:cond delay="1642"/>
                                          </p:stCondLst>
                                        </p:cTn>
                                        <p:tgtEl>
                                          <p:spTgt spid="17">
                                            <p:txEl>
                                              <p:pRg st="6" end="6"/>
                                            </p:txEl>
                                          </p:spTgt>
                                        </p:tgtEl>
                                      </p:cBhvr>
                                      <p:to x="100000" y="90000"/>
                                    </p:animScale>
                                    <p:animScale>
                                      <p:cBhvr>
                                        <p:cTn id="136" dur="166" decel="50000">
                                          <p:stCondLst>
                                            <p:cond delay="1668"/>
                                          </p:stCondLst>
                                        </p:cTn>
                                        <p:tgtEl>
                                          <p:spTgt spid="17">
                                            <p:txEl>
                                              <p:pRg st="6" end="6"/>
                                            </p:txEl>
                                          </p:spTgt>
                                        </p:tgtEl>
                                      </p:cBhvr>
                                      <p:to x="100000" y="100000"/>
                                    </p:animScale>
                                    <p:animScale>
                                      <p:cBhvr>
                                        <p:cTn id="137" dur="26">
                                          <p:stCondLst>
                                            <p:cond delay="1808"/>
                                          </p:stCondLst>
                                        </p:cTn>
                                        <p:tgtEl>
                                          <p:spTgt spid="17">
                                            <p:txEl>
                                              <p:pRg st="6" end="6"/>
                                            </p:txEl>
                                          </p:spTgt>
                                        </p:tgtEl>
                                      </p:cBhvr>
                                      <p:to x="100000" y="95000"/>
                                    </p:animScale>
                                    <p:animScale>
                                      <p:cBhvr>
                                        <p:cTn id="138" dur="166" decel="50000">
                                          <p:stCondLst>
                                            <p:cond delay="1834"/>
                                          </p:stCondLst>
                                        </p:cTn>
                                        <p:tgtEl>
                                          <p:spTgt spid="17">
                                            <p:txEl>
                                              <p:pRg st="6" end="6"/>
                                            </p:tx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17">
                                            <p:txEl>
                                              <p:pRg st="7" end="7"/>
                                            </p:txEl>
                                          </p:spTgt>
                                        </p:tgtEl>
                                        <p:attrNameLst>
                                          <p:attrName>style.visibility</p:attrName>
                                        </p:attrNameLst>
                                      </p:cBhvr>
                                      <p:to>
                                        <p:strVal val="visible"/>
                                      </p:to>
                                    </p:set>
                                    <p:animEffect transition="in" filter="wipe(down)">
                                      <p:cBhvr>
                                        <p:cTn id="143" dur="580">
                                          <p:stCondLst>
                                            <p:cond delay="0"/>
                                          </p:stCondLst>
                                        </p:cTn>
                                        <p:tgtEl>
                                          <p:spTgt spid="17">
                                            <p:txEl>
                                              <p:pRg st="7" end="7"/>
                                            </p:txEl>
                                          </p:spTgt>
                                        </p:tgtEl>
                                      </p:cBhvr>
                                    </p:animEffect>
                                    <p:anim calcmode="lin" valueType="num">
                                      <p:cBhvr>
                                        <p:cTn id="144" dur="1822" tmFilter="0,0; 0.14,0.36; 0.43,0.73; 0.71,0.91; 1.0,1.0">
                                          <p:stCondLst>
                                            <p:cond delay="0"/>
                                          </p:stCondLst>
                                        </p:cTn>
                                        <p:tgtEl>
                                          <p:spTgt spid="17">
                                            <p:txEl>
                                              <p:pRg st="7" end="7"/>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7">
                                            <p:txEl>
                                              <p:pRg st="7" end="7"/>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7">
                                            <p:txEl>
                                              <p:pRg st="7" end="7"/>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7">
                                            <p:txEl>
                                              <p:pRg st="7" end="7"/>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7">
                                            <p:txEl>
                                              <p:pRg st="7" end="7"/>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17">
                                            <p:txEl>
                                              <p:pRg st="7" end="7"/>
                                            </p:txEl>
                                          </p:spTgt>
                                        </p:tgtEl>
                                      </p:cBhvr>
                                      <p:to x="100000" y="60000"/>
                                    </p:animScale>
                                    <p:animScale>
                                      <p:cBhvr>
                                        <p:cTn id="150" dur="166" decel="50000">
                                          <p:stCondLst>
                                            <p:cond delay="676"/>
                                          </p:stCondLst>
                                        </p:cTn>
                                        <p:tgtEl>
                                          <p:spTgt spid="17">
                                            <p:txEl>
                                              <p:pRg st="7" end="7"/>
                                            </p:txEl>
                                          </p:spTgt>
                                        </p:tgtEl>
                                      </p:cBhvr>
                                      <p:to x="100000" y="100000"/>
                                    </p:animScale>
                                    <p:animScale>
                                      <p:cBhvr>
                                        <p:cTn id="151" dur="26">
                                          <p:stCondLst>
                                            <p:cond delay="1312"/>
                                          </p:stCondLst>
                                        </p:cTn>
                                        <p:tgtEl>
                                          <p:spTgt spid="17">
                                            <p:txEl>
                                              <p:pRg st="7" end="7"/>
                                            </p:txEl>
                                          </p:spTgt>
                                        </p:tgtEl>
                                      </p:cBhvr>
                                      <p:to x="100000" y="80000"/>
                                    </p:animScale>
                                    <p:animScale>
                                      <p:cBhvr>
                                        <p:cTn id="152" dur="166" decel="50000">
                                          <p:stCondLst>
                                            <p:cond delay="1338"/>
                                          </p:stCondLst>
                                        </p:cTn>
                                        <p:tgtEl>
                                          <p:spTgt spid="17">
                                            <p:txEl>
                                              <p:pRg st="7" end="7"/>
                                            </p:txEl>
                                          </p:spTgt>
                                        </p:tgtEl>
                                      </p:cBhvr>
                                      <p:to x="100000" y="100000"/>
                                    </p:animScale>
                                    <p:animScale>
                                      <p:cBhvr>
                                        <p:cTn id="153" dur="26">
                                          <p:stCondLst>
                                            <p:cond delay="1642"/>
                                          </p:stCondLst>
                                        </p:cTn>
                                        <p:tgtEl>
                                          <p:spTgt spid="17">
                                            <p:txEl>
                                              <p:pRg st="7" end="7"/>
                                            </p:txEl>
                                          </p:spTgt>
                                        </p:tgtEl>
                                      </p:cBhvr>
                                      <p:to x="100000" y="90000"/>
                                    </p:animScale>
                                    <p:animScale>
                                      <p:cBhvr>
                                        <p:cTn id="154" dur="166" decel="50000">
                                          <p:stCondLst>
                                            <p:cond delay="1668"/>
                                          </p:stCondLst>
                                        </p:cTn>
                                        <p:tgtEl>
                                          <p:spTgt spid="17">
                                            <p:txEl>
                                              <p:pRg st="7" end="7"/>
                                            </p:txEl>
                                          </p:spTgt>
                                        </p:tgtEl>
                                      </p:cBhvr>
                                      <p:to x="100000" y="100000"/>
                                    </p:animScale>
                                    <p:animScale>
                                      <p:cBhvr>
                                        <p:cTn id="155" dur="26">
                                          <p:stCondLst>
                                            <p:cond delay="1808"/>
                                          </p:stCondLst>
                                        </p:cTn>
                                        <p:tgtEl>
                                          <p:spTgt spid="17">
                                            <p:txEl>
                                              <p:pRg st="7" end="7"/>
                                            </p:txEl>
                                          </p:spTgt>
                                        </p:tgtEl>
                                      </p:cBhvr>
                                      <p:to x="100000" y="95000"/>
                                    </p:animScale>
                                    <p:animScale>
                                      <p:cBhvr>
                                        <p:cTn id="156" dur="166" decel="50000">
                                          <p:stCondLst>
                                            <p:cond delay="1834"/>
                                          </p:stCondLst>
                                        </p:cTn>
                                        <p:tgtEl>
                                          <p:spTgt spid="17">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5560" y="28576"/>
            <a:ext cx="7992888"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8435125" y="764703"/>
            <a:ext cx="2081940" cy="75866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C00000"/>
                </a:solidFill>
                <a:effectLst>
                  <a:outerShdw blurRad="69850" dist="43180" dir="5400000" sx="0" sy="0">
                    <a:srgbClr val="000000">
                      <a:alpha val="65000"/>
                    </a:srgbClr>
                  </a:outerShdw>
                </a:effectLst>
                <a:latin typeface="ae_Japan"/>
                <a:ea typeface="Calibri"/>
                <a:cs typeface="djadli_sarkha"/>
              </a:rPr>
              <a:t>تقديم :</a:t>
            </a:r>
            <a:endParaRPr lang="fr-FR" sz="1200" dirty="0">
              <a:solidFill>
                <a:srgbClr val="C0000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17" name="Zone de texte 12"/>
          <p:cNvSpPr txBox="1"/>
          <p:nvPr/>
        </p:nvSpPr>
        <p:spPr>
          <a:xfrm>
            <a:off x="1674256" y="1582254"/>
            <a:ext cx="8800028" cy="163072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71500" indent="-571500" algn="r" rtl="1">
              <a:buFont typeface="Wingdings" panose="05000000000000000000" pitchFamily="2" charset="2"/>
              <a:buChar char="q"/>
            </a:pPr>
            <a:r>
              <a:rPr lang="ar-MA" sz="2400" b="1" dirty="0">
                <a:solidFill>
                  <a:prstClr val="black"/>
                </a:solidFill>
                <a:latin typeface="Calibri" panose="020F0502020204030204" pitchFamily="34" charset="0"/>
                <a:cs typeface="Calibri" panose="020F0502020204030204" pitchFamily="34" charset="0"/>
              </a:rPr>
              <a:t>الإنترنت بحر لا يمكن حصره ،له من السلبيات بقدر ما له من الايجابيات ، ويشكل عالم التكنولوجيا الرقمية اليوم مصدرا حيويا للمعلومات لدى ابنائنا المتعلمين ، مما يجعل التثقيف و رفع الوعي ادوات رئيسة لتحقيق الامان الالكتروني، وتأصيل المواطنة الرقمية .</a:t>
            </a:r>
            <a:endParaRPr lang="ar-MA" sz="2800" b="1" dirty="0">
              <a:solidFill>
                <a:srgbClr val="7030A0"/>
              </a:solidFill>
              <a:effectLst>
                <a:outerShdw blurRad="69850" dist="43180" dir="5400000" sx="0" sy="0">
                  <a:srgbClr val="000000">
                    <a:alpha val="65000"/>
                  </a:srgbClr>
                </a:outerShdw>
              </a:effectLst>
              <a:ea typeface="Calibri"/>
              <a:cs typeface="A Hakim Ghazali"/>
            </a:endParaRPr>
          </a:p>
          <a:p>
            <a:pPr marL="571500" indent="-571500" algn="r" rtl="1">
              <a:buFont typeface="Wingdings" panose="05000000000000000000" pitchFamily="2" charset="2"/>
              <a:buChar char="q"/>
            </a:pPr>
            <a:endParaRPr lang="fr-FR" sz="1200" dirty="0">
              <a:solidFill>
                <a:srgbClr val="7030A0"/>
              </a:solidFill>
              <a:ea typeface="Calibri"/>
              <a:cs typeface="Arial"/>
            </a:endParaRPr>
          </a:p>
        </p:txBody>
      </p:sp>
      <p:sp>
        <p:nvSpPr>
          <p:cNvPr id="19" name="Zone de texte 12"/>
          <p:cNvSpPr txBox="1"/>
          <p:nvPr/>
        </p:nvSpPr>
        <p:spPr>
          <a:xfrm>
            <a:off x="1717037" y="3212976"/>
            <a:ext cx="8800028" cy="244827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71500" indent="-571500" algn="r" rtl="1">
              <a:buFont typeface="Wingdings" panose="05000000000000000000" pitchFamily="2" charset="2"/>
              <a:buChar char="q"/>
            </a:pPr>
            <a:r>
              <a:rPr lang="ar-MA" sz="2400" b="1" dirty="0">
                <a:solidFill>
                  <a:prstClr val="black"/>
                </a:solidFill>
                <a:latin typeface="Calibri" panose="020F0502020204030204" pitchFamily="34" charset="0"/>
                <a:cs typeface="Calibri" panose="020F0502020204030204" pitchFamily="34" charset="0"/>
              </a:rPr>
              <a:t> إن شبكة الانترنت فضاء واسع و ذات اتساع شبكي كبير، و هذا الأمر صاحبه ظهور عدة جوانب سلبية و تهديدات و مخاطر اجتماعية و أمنية و اقتصادية.      مما اوجب علينا اتخاذ كافة التدابير الوقائية لحماية أنفسنا أولا من مخاطر الدخول إلى هذا العالم الافتراضي، فعند إتباع التعليمات و الإرشادات المتعلقة بحماية المعلومات و سلامتها فإنها سوف تسهم بلا شك بالحد من المخاطر المصاحبة لاستخدام الانترنت.</a:t>
            </a:r>
            <a:endParaRPr lang="fr-FR" sz="1200" dirty="0">
              <a:solidFill>
                <a:srgbClr val="7030A0"/>
              </a:solidFill>
              <a:ea typeface="Calibri"/>
              <a:cs typeface="Arial"/>
            </a:endParaRPr>
          </a:p>
        </p:txBody>
      </p:sp>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2"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latin typeface="Andalus" panose="02020603050405020304" pitchFamily="18" charset="-78"/>
              <a:ea typeface="Calibri"/>
            </a:endParaRPr>
          </a:p>
        </p:txBody>
      </p:sp>
    </p:spTree>
    <p:extLst>
      <p:ext uri="{BB962C8B-B14F-4D97-AF65-F5344CB8AC3E}">
        <p14:creationId xmlns:p14="http://schemas.microsoft.com/office/powerpoint/2010/main" val="8991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6964" y="28576"/>
            <a:ext cx="8171484"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7058780" y="741204"/>
            <a:ext cx="3415504" cy="75866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تعريف الانترنيت :</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67837" y="1084201"/>
            <a:ext cx="2572322" cy="13921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 de texte 12"/>
          <p:cNvSpPr txBox="1"/>
          <p:nvPr/>
        </p:nvSpPr>
        <p:spPr>
          <a:xfrm>
            <a:off x="1775520" y="1539140"/>
            <a:ext cx="8659700" cy="43381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defTabSz="457200" rtl="1"/>
            <a:r>
              <a:rPr lang="ar-MA" sz="2800" dirty="0">
                <a:solidFill>
                  <a:srgbClr val="333333"/>
                </a:solidFill>
                <a:latin typeface="DroidArabicKufi-Regular"/>
              </a:rPr>
              <a:t>  </a:t>
            </a:r>
            <a:r>
              <a:rPr lang="ar-MA" sz="2400" b="1" dirty="0">
                <a:solidFill>
                  <a:srgbClr val="333333"/>
                </a:solidFill>
                <a:latin typeface="DroidArabicKufi-Regular"/>
                <a:cs typeface="+mj-cs"/>
              </a:rPr>
              <a:t>الإنترنت هو نظام اتصال عالميّ لنقل البيانات عبر أنواع                                   مختلفة من الوسائط، ويُمكن وصفه بأنه شبكة عالميّة تربط                                   شبكات مختلفة سواء كانت شبكات خاصّة، أو عامّة، أو تجاريّة، أو أكاديميّة، أو حكوميّة بواسطة تقنيّات لاسلكية أو ألياف ضوئية،</a:t>
            </a:r>
            <a:r>
              <a:rPr lang="ar-MA" sz="2400" b="1" dirty="0">
                <a:solidFill>
                  <a:prstClr val="black"/>
                </a:solidFill>
                <a:latin typeface="Calibri" panose="020F0502020204030204" pitchFamily="34" charset="0"/>
                <a:cs typeface="+mj-cs"/>
              </a:rPr>
              <a:t> هي نظام أحدَثَ ثورة في الاتصالات وأساليب التجارة باستخدام الربط البيني بين شبكات الحاسوب المختلفة في جميع أنحاء العالم، حيث بدأت الشبكة بالتطور في أواخر الستينات. </a:t>
            </a:r>
          </a:p>
          <a:p>
            <a:pPr algn="r" defTabSz="457200" rtl="1"/>
            <a:r>
              <a:rPr lang="ar-MA" sz="2400" b="1" dirty="0">
                <a:solidFill>
                  <a:prstClr val="black"/>
                </a:solidFill>
                <a:latin typeface="Calibri" panose="020F0502020204030204" pitchFamily="34" charset="0"/>
                <a:cs typeface="+mj-cs"/>
              </a:rPr>
              <a:t>  وبحلول القرن الحادي والعشرين تمكَّن حوالي 360 مليون                                شخص من الوصول إلى الإنترنت، بالإضافة إلى ذلك تحتوي                                 الشبكة على مليارات صفحات الويب التي تمَّ إنشاؤها بواسطة                            أشخاص وشركات  من جميع أنحاء العالم، وهي مكان لا حدود                                   له للمعلومات والترفيه والخدمات.</a:t>
            </a:r>
            <a:br>
              <a:rPr lang="ar-MA" sz="2800" dirty="0"/>
            </a:br>
            <a:endParaRPr lang="fr-FR" sz="1200" dirty="0">
              <a:solidFill>
                <a:srgbClr val="7030A0"/>
              </a:solidFill>
              <a:ea typeface="Calibri"/>
              <a:cs typeface="Arial"/>
            </a:endParaRPr>
          </a:p>
        </p:txBody>
      </p:sp>
      <p:pic>
        <p:nvPicPr>
          <p:cNvPr id="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846994" y="3645025"/>
            <a:ext cx="2393166" cy="2438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latin typeface="Andalus" panose="02020603050405020304" pitchFamily="18" charset="-78"/>
              <a:ea typeface="Calibri"/>
            </a:endParaRPr>
          </a:p>
        </p:txBody>
      </p:sp>
    </p:spTree>
    <p:extLst>
      <p:ext uri="{BB962C8B-B14F-4D97-AF65-F5344CB8AC3E}">
        <p14:creationId xmlns:p14="http://schemas.microsoft.com/office/powerpoint/2010/main" val="10304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animEffect transition="in" filter="fade">
                                      <p:cBhvr>
                                        <p:cTn id="16" dur="5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circle(in)">
                                      <p:cBhvr>
                                        <p:cTn id="21" dur="2000"/>
                                        <p:tgtEl>
                                          <p:spTgt spid="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circle(in)">
                                      <p:cBhvr>
                                        <p:cTn id="33"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6965" y="28576"/>
            <a:ext cx="8001715"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4079260" y="859573"/>
            <a:ext cx="4536504"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مجالات استعمال الانترنيت: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706708" y="1525401"/>
            <a:ext cx="1782384" cy="1221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 de texte 12"/>
          <p:cNvSpPr txBox="1"/>
          <p:nvPr/>
        </p:nvSpPr>
        <p:spPr>
          <a:xfrm>
            <a:off x="1679985" y="1768892"/>
            <a:ext cx="7066314" cy="93718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57200" indent="-457200" algn="r" defTabSz="457200" rtl="1">
              <a:buFont typeface="Wingdings" panose="05000000000000000000" pitchFamily="2" charset="2"/>
              <a:buChar char="v"/>
            </a:pPr>
            <a:r>
              <a:rPr lang="ar-MA" sz="2400" b="1" dirty="0">
                <a:solidFill>
                  <a:schemeClr val="accent3">
                    <a:lumMod val="75000"/>
                  </a:schemeClr>
                </a:solidFill>
                <a:latin typeface="DroidArabicKufi-Regular"/>
                <a:cs typeface="+mj-cs"/>
              </a:rPr>
              <a:t>الصناعة : </a:t>
            </a:r>
            <a:r>
              <a:rPr lang="ar-MA" sz="2000" b="1" dirty="0">
                <a:solidFill>
                  <a:schemeClr val="accent3">
                    <a:lumMod val="75000"/>
                  </a:schemeClr>
                </a:solidFill>
                <a:latin typeface="Calibri" panose="020F0502020204030204" pitchFamily="34" charset="0"/>
                <a:cs typeface="+mj-cs"/>
              </a:rPr>
              <a:t>يستخدم الانترنيت في مجال الصناعة على نطاق واسع؛ ليشمل                      صناعة الآلات والتمديدات الكهربائية وصناعة السيارات والتبريد والإلكترونيات.</a:t>
            </a:r>
          </a:p>
          <a:p>
            <a:pPr algn="r" defTabSz="457200" rtl="1"/>
            <a:br>
              <a:rPr lang="ar-MA" sz="2800" dirty="0">
                <a:solidFill>
                  <a:schemeClr val="accent3">
                    <a:lumMod val="75000"/>
                  </a:schemeClr>
                </a:solidFill>
              </a:rPr>
            </a:br>
            <a:endParaRPr lang="fr-FR" sz="1200" dirty="0">
              <a:solidFill>
                <a:schemeClr val="accent3">
                  <a:lumMod val="75000"/>
                </a:schemeClr>
              </a:solidFill>
              <a:ea typeface="Calibri"/>
              <a:cs typeface="Arial"/>
            </a:endParaRPr>
          </a:p>
        </p:txBody>
      </p:sp>
      <p:pic>
        <p:nvPicPr>
          <p:cNvPr id="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755027" y="2880648"/>
            <a:ext cx="1940828" cy="148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sp>
        <p:nvSpPr>
          <p:cNvPr id="18" name="Zone de texte 12"/>
          <p:cNvSpPr txBox="1"/>
          <p:nvPr/>
        </p:nvSpPr>
        <p:spPr>
          <a:xfrm>
            <a:off x="3695855" y="2746610"/>
            <a:ext cx="6806458" cy="147447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defTabSz="457200" rtl="1">
              <a:buFont typeface="Wingdings" panose="05000000000000000000" pitchFamily="2" charset="2"/>
              <a:buChar char="v"/>
            </a:pPr>
            <a:r>
              <a:rPr lang="ar-MA" sz="2400" b="1" dirty="0">
                <a:solidFill>
                  <a:srgbClr val="C00000"/>
                </a:solidFill>
                <a:latin typeface="DroidArabicKufi-Regular"/>
                <a:cs typeface="+mj-cs"/>
              </a:rPr>
              <a:t>التعليم : </a:t>
            </a:r>
            <a:r>
              <a:rPr lang="ar-MA" sz="2000" b="1" dirty="0">
                <a:solidFill>
                  <a:srgbClr val="C00000"/>
                </a:solidFill>
                <a:latin typeface="Calibri" panose="020F0502020204030204" pitchFamily="34" charset="0"/>
                <a:cs typeface="Calibri" panose="020F0502020204030204" pitchFamily="34" charset="0"/>
              </a:rPr>
              <a:t>لقد أصبح الانترنت ضروريا في عملية التعلم والتعليم، ولا يخفى على أحد ما له من تأثير واضح في تحسين العملية التعليمية، وخصوصا بعد شيوع استخدام الإنترنت كمصدر رئيسي للمعلومات للطالب والمعلم، لذلك فقد انتشر استخدام الحاسوب في المدارس والجامعات انتشارا واسعا. </a:t>
            </a:r>
          </a:p>
          <a:p>
            <a:pPr algn="r" defTabSz="457200" rtl="1"/>
            <a:br>
              <a:rPr lang="ar-MA" sz="2800" dirty="0">
                <a:solidFill>
                  <a:srgbClr val="C00000"/>
                </a:solidFill>
              </a:rPr>
            </a:br>
            <a:endParaRPr lang="fr-FR" sz="1200" dirty="0">
              <a:solidFill>
                <a:srgbClr val="C00000"/>
              </a:solidFill>
              <a:ea typeface="Calibri"/>
              <a:cs typeface="Arial"/>
            </a:endParaRPr>
          </a:p>
        </p:txBody>
      </p:sp>
      <p:pic>
        <p:nvPicPr>
          <p:cNvPr id="22"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615764" y="4365104"/>
            <a:ext cx="1800734" cy="1622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312775" y="4393672"/>
            <a:ext cx="1800734" cy="1764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 de texte 12"/>
          <p:cNvSpPr txBox="1"/>
          <p:nvPr/>
        </p:nvSpPr>
        <p:spPr>
          <a:xfrm>
            <a:off x="6037707" y="4082921"/>
            <a:ext cx="2672029" cy="22900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r" defTabSz="457200" rtl="1">
              <a:buFont typeface="Wingdings" panose="05000000000000000000" pitchFamily="2" charset="2"/>
              <a:buChar char="v"/>
            </a:pPr>
            <a:r>
              <a:rPr lang="ar-MA" sz="2000" b="1" dirty="0">
                <a:solidFill>
                  <a:srgbClr val="0070C0"/>
                </a:solidFill>
                <a:latin typeface="DroidArabicKufi-Regular"/>
                <a:cs typeface="+mj-cs"/>
              </a:rPr>
              <a:t>الاتصالات: </a:t>
            </a:r>
            <a:r>
              <a:rPr lang="ar-MA" sz="2000" b="1" dirty="0">
                <a:solidFill>
                  <a:srgbClr val="0070C0"/>
                </a:solidFill>
                <a:latin typeface="Calibri" panose="020F0502020204030204" pitchFamily="34" charset="0"/>
                <a:cs typeface="Calibri" panose="020F0502020204030204" pitchFamily="34" charset="0"/>
              </a:rPr>
              <a:t>إن تقنية الاتصالات من أكثر المجالات تأثراً باستخدام الحاسوب، بل إن معظم التطور يصب في هذا المجال مما جعل عملية الاتصال سهلة وميسرة.</a:t>
            </a:r>
          </a:p>
          <a:p>
            <a:pPr algn="r" defTabSz="457200" rtl="1"/>
            <a:br>
              <a:rPr lang="ar-MA" sz="2400" b="1" dirty="0">
                <a:solidFill>
                  <a:srgbClr val="0070C0"/>
                </a:solidFill>
              </a:rPr>
            </a:br>
            <a:endParaRPr lang="fr-FR" sz="1100" b="1" dirty="0">
              <a:solidFill>
                <a:srgbClr val="0070C0"/>
              </a:solidFill>
              <a:ea typeface="Calibri"/>
              <a:cs typeface="Arial"/>
            </a:endParaRPr>
          </a:p>
        </p:txBody>
      </p:sp>
      <p:sp>
        <p:nvSpPr>
          <p:cNvPr id="25" name="Zone de texte 12"/>
          <p:cNvSpPr txBox="1"/>
          <p:nvPr/>
        </p:nvSpPr>
        <p:spPr>
          <a:xfrm>
            <a:off x="1679985" y="4557307"/>
            <a:ext cx="2511038" cy="181567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r" defTabSz="457200" rtl="1">
              <a:buFont typeface="Wingdings" panose="05000000000000000000" pitchFamily="2" charset="2"/>
              <a:buChar char="v"/>
            </a:pPr>
            <a:r>
              <a:rPr lang="ar-MA" sz="2000" b="1" dirty="0">
                <a:solidFill>
                  <a:srgbClr val="333333"/>
                </a:solidFill>
                <a:latin typeface="DroidArabicKufi-Regular"/>
                <a:cs typeface="+mj-cs"/>
              </a:rPr>
              <a:t>الترفيه : </a:t>
            </a:r>
            <a:r>
              <a:rPr lang="ar-MA" sz="2000" b="1" dirty="0">
                <a:solidFill>
                  <a:prstClr val="black"/>
                </a:solidFill>
                <a:latin typeface="Calibri" panose="020F0502020204030204" pitchFamily="34" charset="0"/>
                <a:cs typeface="Calibri" panose="020F0502020204030204" pitchFamily="34" charset="0"/>
              </a:rPr>
              <a:t>يستخدم      في مجال الترفيه فهناك الكثير من البرامج والألعاب التي تستخدم لهذا الغرض.</a:t>
            </a:r>
          </a:p>
          <a:p>
            <a:pPr algn="r" defTabSz="457200" rtl="1"/>
            <a:br>
              <a:rPr lang="ar-MA" sz="2400" b="1" dirty="0">
                <a:solidFill>
                  <a:prstClr val="black"/>
                </a:solidFill>
              </a:rPr>
            </a:br>
            <a:endParaRPr lang="fr-FR" sz="1100" b="1" dirty="0">
              <a:solidFill>
                <a:srgbClr val="7030A0"/>
              </a:solidFill>
              <a:ea typeface="Calibri"/>
              <a:cs typeface="Arial"/>
            </a:endParaRPr>
          </a:p>
        </p:txBody>
      </p:sp>
    </p:spTree>
    <p:extLst>
      <p:ext uri="{BB962C8B-B14F-4D97-AF65-F5344CB8AC3E}">
        <p14:creationId xmlns:p14="http://schemas.microsoft.com/office/powerpoint/2010/main" val="15653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5561" y="28576"/>
            <a:ext cx="8064895"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4079260" y="859573"/>
            <a:ext cx="4536504"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مجالات استعمال الانترنيت: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a:t>
            </a:r>
            <a:r>
              <a:rPr lang="ar-MA" sz="1050" u="sng" kern="0" dirty="0">
                <a:solidFill>
                  <a:srgbClr val="002060"/>
                </a:solidFill>
                <a:ea typeface="Calibri"/>
              </a:rPr>
              <a:t> </a:t>
            </a:r>
            <a:r>
              <a:rPr lang="ar-MA" sz="1050" b="1" u="sng" kern="0" dirty="0">
                <a:solidFill>
                  <a:srgbClr val="002060"/>
                </a:solidFill>
                <a:ea typeface="Calibri"/>
              </a:rPr>
              <a:t>المركزية</a:t>
            </a:r>
            <a:endParaRPr lang="ar-MA" sz="1200" b="1" u="sng" kern="0" dirty="0">
              <a:solidFill>
                <a:srgbClr val="002060"/>
              </a:solidFill>
              <a:ea typeface="Calibri"/>
              <a:cs typeface="Times New Roman"/>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06993" y="1423762"/>
            <a:ext cx="2040072" cy="1573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 de texte 12"/>
          <p:cNvSpPr txBox="1"/>
          <p:nvPr/>
        </p:nvSpPr>
        <p:spPr>
          <a:xfrm>
            <a:off x="1806111" y="3562555"/>
            <a:ext cx="6600883" cy="1089414"/>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defTabSz="457200" rtl="1">
              <a:buFont typeface="Wingdings" panose="05000000000000000000" pitchFamily="2" charset="2"/>
              <a:buChar char="v"/>
            </a:pPr>
            <a:r>
              <a:rPr lang="ar-MA" sz="2400" b="1" dirty="0">
                <a:solidFill>
                  <a:schemeClr val="accent2">
                    <a:lumMod val="75000"/>
                  </a:schemeClr>
                </a:solidFill>
                <a:latin typeface="DroidArabicKufi-Regular"/>
                <a:cs typeface="Times New Roman"/>
              </a:rPr>
              <a:t>الاعمال الادارية  : </a:t>
            </a:r>
            <a:r>
              <a:rPr lang="ar-MA" sz="2400" b="1" dirty="0">
                <a:solidFill>
                  <a:schemeClr val="accent2">
                    <a:lumMod val="75000"/>
                  </a:schemeClr>
                </a:solidFill>
                <a:latin typeface="Calibri" panose="020F0502020204030204" pitchFamily="34" charset="0"/>
                <a:cs typeface="Calibri" panose="020F0502020204030204" pitchFamily="34" charset="0"/>
              </a:rPr>
              <a:t>يستخدم في الأعمال الإدارية للمساعدة على تنظيم العمل، مما يسهل في تنفيذ الإجراءات الإدارية.</a:t>
            </a:r>
          </a:p>
        </p:txBody>
      </p:sp>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sp>
        <p:nvSpPr>
          <p:cNvPr id="18" name="Zone de texte 12"/>
          <p:cNvSpPr txBox="1"/>
          <p:nvPr/>
        </p:nvSpPr>
        <p:spPr>
          <a:xfrm>
            <a:off x="1786470" y="1557384"/>
            <a:ext cx="6600884" cy="165559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defTabSz="457200" rtl="1">
              <a:buFont typeface="Wingdings" panose="05000000000000000000" pitchFamily="2" charset="2"/>
              <a:buChar char="v"/>
            </a:pPr>
            <a:r>
              <a:rPr lang="ar-MA" sz="2400" b="1" dirty="0">
                <a:solidFill>
                  <a:schemeClr val="accent6">
                    <a:lumMod val="75000"/>
                  </a:schemeClr>
                </a:solidFill>
                <a:latin typeface="DroidArabicKufi-Regular"/>
                <a:cs typeface="Times New Roman"/>
              </a:rPr>
              <a:t>الطب: </a:t>
            </a:r>
            <a:r>
              <a:rPr lang="ar-MA" sz="2000" b="1" dirty="0">
                <a:solidFill>
                  <a:schemeClr val="accent6">
                    <a:lumMod val="75000"/>
                  </a:schemeClr>
                </a:solidFill>
                <a:latin typeface="Calibri" panose="020F0502020204030204" pitchFamily="34" charset="0"/>
                <a:cs typeface="Calibri" panose="020F0502020204030204" pitchFamily="34" charset="0"/>
              </a:rPr>
              <a:t>يستخدم في مجال الطب بشكل كبير للتحكم في بعض الأجهزة التي تستخدم في علاج كثير من الأمراض مثل: مرض القلب، والأعصاب، والدماغ، وغيرها من مجالات الطب، كما يستخدم لمساعدة الطبيب في تشخيص المرض وعمل التحاليل اللازمة؛ هذا بالإضافة إلى استخدامه في ملفات المرضى ومواعيد مراجعتهم.</a:t>
            </a:r>
          </a:p>
          <a:p>
            <a:pPr algn="r" defTabSz="457200" rtl="1"/>
            <a:br>
              <a:rPr lang="ar-MA" sz="2800" dirty="0">
                <a:solidFill>
                  <a:schemeClr val="accent6">
                    <a:lumMod val="75000"/>
                  </a:schemeClr>
                </a:solidFill>
              </a:rPr>
            </a:br>
            <a:endParaRPr lang="fr-FR" sz="1200" dirty="0">
              <a:solidFill>
                <a:schemeClr val="accent6">
                  <a:lumMod val="75000"/>
                </a:schemeClr>
              </a:solidFill>
              <a:ea typeface="Calibri"/>
              <a:cs typeface="Arial"/>
            </a:endParaRPr>
          </a:p>
        </p:txBody>
      </p:sp>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480278" y="4653136"/>
            <a:ext cx="1893502" cy="1457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615765" y="3197524"/>
            <a:ext cx="1849651" cy="1239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 de texte 12"/>
          <p:cNvSpPr txBox="1"/>
          <p:nvPr/>
        </p:nvSpPr>
        <p:spPr>
          <a:xfrm>
            <a:off x="1924034" y="4656842"/>
            <a:ext cx="6325755" cy="11450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defTabSz="457200" rtl="1">
              <a:buFont typeface="Wingdings" panose="05000000000000000000" pitchFamily="2" charset="2"/>
              <a:buChar char="v"/>
            </a:pPr>
            <a:r>
              <a:rPr lang="ar-MA" sz="2000" b="1" dirty="0">
                <a:solidFill>
                  <a:srgbClr val="00B050"/>
                </a:solidFill>
                <a:latin typeface="DroidArabicKufi-Regular"/>
                <a:cs typeface="Times New Roman"/>
              </a:rPr>
              <a:t>البنوك : </a:t>
            </a:r>
            <a:r>
              <a:rPr lang="ar-MA" sz="2000" b="1" dirty="0">
                <a:solidFill>
                  <a:srgbClr val="00B050"/>
                </a:solidFill>
                <a:latin typeface="Calibri" panose="020F0502020204030204" pitchFamily="34" charset="0"/>
                <a:cs typeface="Calibri" panose="020F0502020204030204" pitchFamily="34" charset="0"/>
              </a:rPr>
              <a:t>يستخدم في البنوك بشكل كبير، وخصوصا في مجال إصدار الشيكات وإدخال الأرصدة، والتحويلات الداخلية والخارجية، وكذلك السحب من الأرصدة، والصراف الآلي هو نموذج لاستخدام الحاسوب في البنوك.</a:t>
            </a:r>
            <a:endParaRPr lang="fr-MA" sz="2000" b="1" dirty="0">
              <a:solidFill>
                <a:srgbClr val="00B050"/>
              </a:solidFill>
              <a:latin typeface="Calibri" panose="020F0502020204030204" pitchFamily="34" charset="0"/>
              <a:cs typeface="Calibri" panose="020F0502020204030204" pitchFamily="34" charset="0"/>
            </a:endParaRPr>
          </a:p>
          <a:p>
            <a:pPr algn="r" defTabSz="457200" rtl="1"/>
            <a:br>
              <a:rPr lang="ar-MA" sz="2400" b="1" dirty="0">
                <a:solidFill>
                  <a:srgbClr val="00B050"/>
                </a:solidFill>
              </a:rPr>
            </a:br>
            <a:endParaRPr lang="fr-FR" sz="1100" b="1" dirty="0">
              <a:solidFill>
                <a:srgbClr val="00B050"/>
              </a:solidFill>
              <a:ea typeface="Calibri"/>
              <a:cs typeface="Arial"/>
            </a:endParaRPr>
          </a:p>
        </p:txBody>
      </p:sp>
    </p:spTree>
    <p:extLst>
      <p:ext uri="{BB962C8B-B14F-4D97-AF65-F5344CB8AC3E}">
        <p14:creationId xmlns:p14="http://schemas.microsoft.com/office/powerpoint/2010/main" val="16544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5051" y="28576"/>
            <a:ext cx="7713629"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934650" y="859573"/>
            <a:ext cx="4536504" cy="14665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لماذا  الأنترنيت في التعلم ؟</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336" y="1659791"/>
            <a:ext cx="4786665" cy="268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57573"/>
            <a:ext cx="4357334" cy="268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6213" y="4192623"/>
            <a:ext cx="5156113" cy="218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à coins arrondis 3"/>
          <p:cNvSpPr/>
          <p:nvPr/>
        </p:nvSpPr>
        <p:spPr>
          <a:xfrm>
            <a:off x="6952654" y="4676328"/>
            <a:ext cx="792088" cy="14401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a:solidFill>
                  <a:schemeClr val="bg1"/>
                </a:solidFill>
              </a:rPr>
              <a:t>خامسا</a:t>
            </a:r>
            <a:endParaRPr lang="fr-FR" sz="2000" b="1" dirty="0">
              <a:solidFill>
                <a:schemeClr val="bg1"/>
              </a:solidFill>
            </a:endParaRPr>
          </a:p>
        </p:txBody>
      </p:sp>
      <p:sp>
        <p:nvSpPr>
          <p:cNvPr id="25" name="Rectangle à coins arrondis 24"/>
          <p:cNvSpPr/>
          <p:nvPr/>
        </p:nvSpPr>
        <p:spPr>
          <a:xfrm>
            <a:off x="4172074" y="4681314"/>
            <a:ext cx="792088" cy="14401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a:solidFill>
                  <a:schemeClr val="bg1"/>
                </a:solidFill>
              </a:rPr>
              <a:t>سادسا</a:t>
            </a:r>
            <a:endParaRPr lang="fr-FR" sz="2000" b="1" dirty="0">
              <a:solidFill>
                <a:schemeClr val="bg1"/>
              </a:solidFill>
            </a:endParaRPr>
          </a:p>
        </p:txBody>
      </p:sp>
      <p:sp>
        <p:nvSpPr>
          <p:cNvPr id="5" name="Rectangle 4"/>
          <p:cNvSpPr/>
          <p:nvPr/>
        </p:nvSpPr>
        <p:spPr>
          <a:xfrm>
            <a:off x="8847797" y="2636913"/>
            <a:ext cx="1427350" cy="1323439"/>
          </a:xfrm>
          <a:prstGeom prst="rect">
            <a:avLst/>
          </a:prstGeom>
          <a:noFill/>
        </p:spPr>
        <p:txBody>
          <a:bodyPr wrap="square" lIns="91440" tIns="45720" rIns="91440" bIns="45720">
            <a:spAutoFit/>
          </a:bodyPr>
          <a:lstStyle/>
          <a:p>
            <a:pPr algn="ctr"/>
            <a:r>
              <a:rPr lang="ar-MA" sz="2000" b="1" dirty="0">
                <a:ln w="1905"/>
                <a:effectLst>
                  <a:innerShdw blurRad="69850" dist="43180" dir="5400000">
                    <a:srgbClr val="000000">
                      <a:alpha val="65000"/>
                    </a:srgbClr>
                  </a:innerShdw>
                </a:effectLst>
              </a:rPr>
              <a:t>الحصول على المعلومات من مختلف انحاء العالم بسرعة. </a:t>
            </a:r>
            <a:endParaRPr lang="fr-FR" sz="2000" b="1" dirty="0">
              <a:ln w="1905"/>
              <a:effectLst>
                <a:innerShdw blurRad="69850" dist="43180" dir="5400000">
                  <a:srgbClr val="000000">
                    <a:alpha val="65000"/>
                  </a:srgbClr>
                </a:innerShdw>
              </a:effectLst>
            </a:endParaRPr>
          </a:p>
        </p:txBody>
      </p:sp>
      <p:sp>
        <p:nvSpPr>
          <p:cNvPr id="26" name="Rectangle 25"/>
          <p:cNvSpPr/>
          <p:nvPr/>
        </p:nvSpPr>
        <p:spPr>
          <a:xfrm>
            <a:off x="6473842" y="2636912"/>
            <a:ext cx="1278342" cy="1323439"/>
          </a:xfrm>
          <a:prstGeom prst="rect">
            <a:avLst/>
          </a:prstGeom>
          <a:noFill/>
        </p:spPr>
        <p:txBody>
          <a:bodyPr wrap="square" lIns="91440" tIns="45720" rIns="91440" bIns="45720">
            <a:spAutoFit/>
          </a:bodyPr>
          <a:lstStyle/>
          <a:p>
            <a:pPr algn="ctr" rtl="1"/>
            <a:r>
              <a:rPr lang="ar-MA" sz="2000" b="1" dirty="0">
                <a:ln w="1905"/>
                <a:effectLst>
                  <a:innerShdw blurRad="69850" dist="43180" dir="5400000">
                    <a:srgbClr val="000000">
                      <a:alpha val="65000"/>
                    </a:srgbClr>
                  </a:innerShdw>
                </a:effectLst>
              </a:rPr>
              <a:t>انشاء مواقع لمختلف المواد التعليمية </a:t>
            </a:r>
            <a:endParaRPr lang="fr-FR" sz="2000" b="1" dirty="0">
              <a:ln w="1905"/>
              <a:effectLst>
                <a:innerShdw blurRad="69850" dist="43180" dir="5400000">
                  <a:srgbClr val="000000">
                    <a:alpha val="65000"/>
                  </a:srgbClr>
                </a:innerShdw>
              </a:effectLst>
            </a:endParaRPr>
          </a:p>
        </p:txBody>
      </p:sp>
      <p:sp>
        <p:nvSpPr>
          <p:cNvPr id="27" name="Rectangle 26"/>
          <p:cNvSpPr/>
          <p:nvPr/>
        </p:nvSpPr>
        <p:spPr>
          <a:xfrm>
            <a:off x="4151784" y="2636407"/>
            <a:ext cx="1235831" cy="1323439"/>
          </a:xfrm>
          <a:prstGeom prst="rect">
            <a:avLst/>
          </a:prstGeom>
          <a:noFill/>
        </p:spPr>
        <p:txBody>
          <a:bodyPr wrap="square" lIns="91440" tIns="45720" rIns="91440" bIns="45720">
            <a:spAutoFit/>
          </a:bodyPr>
          <a:lstStyle/>
          <a:p>
            <a:pPr algn="ctr"/>
            <a:r>
              <a:rPr lang="ar-MA" sz="2000" b="1" dirty="0">
                <a:ln w="1905"/>
                <a:effectLst>
                  <a:innerShdw blurRad="69850" dist="43180" dir="5400000">
                    <a:srgbClr val="000000">
                      <a:alpha val="65000"/>
                    </a:srgbClr>
                  </a:innerShdw>
                </a:effectLst>
              </a:rPr>
              <a:t>الاستفادة </a:t>
            </a:r>
          </a:p>
          <a:p>
            <a:pPr algn="ctr"/>
            <a:r>
              <a:rPr lang="ar-MA" sz="2000" b="1" dirty="0">
                <a:ln w="1905"/>
                <a:effectLst>
                  <a:innerShdw blurRad="69850" dist="43180" dir="5400000">
                    <a:srgbClr val="000000">
                      <a:alpha val="65000"/>
                    </a:srgbClr>
                  </a:innerShdw>
                </a:effectLst>
              </a:rPr>
              <a:t>من مواقع البحث المشهورة </a:t>
            </a:r>
            <a:endParaRPr lang="fr-FR" sz="2000" b="1" dirty="0">
              <a:ln w="1905"/>
              <a:effectLst>
                <a:innerShdw blurRad="69850" dist="43180" dir="5400000">
                  <a:srgbClr val="000000">
                    <a:alpha val="65000"/>
                  </a:srgbClr>
                </a:innerShdw>
              </a:effectLst>
            </a:endParaRPr>
          </a:p>
        </p:txBody>
      </p:sp>
      <p:sp>
        <p:nvSpPr>
          <p:cNvPr id="28" name="Rectangle 27"/>
          <p:cNvSpPr/>
          <p:nvPr/>
        </p:nvSpPr>
        <p:spPr>
          <a:xfrm>
            <a:off x="1932704" y="2790294"/>
            <a:ext cx="1185851" cy="1015663"/>
          </a:xfrm>
          <a:prstGeom prst="rect">
            <a:avLst/>
          </a:prstGeom>
          <a:noFill/>
        </p:spPr>
        <p:txBody>
          <a:bodyPr wrap="square" lIns="91440" tIns="45720" rIns="91440" bIns="45720">
            <a:spAutoFit/>
          </a:bodyPr>
          <a:lstStyle/>
          <a:p>
            <a:pPr algn="ctr"/>
            <a:r>
              <a:rPr lang="ar-MA" sz="2000" b="1" dirty="0">
                <a:ln w="1905"/>
                <a:effectLst>
                  <a:innerShdw blurRad="69850" dist="43180" dir="5400000">
                    <a:srgbClr val="000000">
                      <a:alpha val="65000"/>
                    </a:srgbClr>
                  </a:innerShdw>
                </a:effectLst>
              </a:rPr>
              <a:t>التعلم الذاتي و الجماعي بين التلاميذ</a:t>
            </a:r>
            <a:endParaRPr lang="fr-FR" sz="2000" b="1" dirty="0">
              <a:ln w="1905"/>
              <a:effectLst>
                <a:innerShdw blurRad="69850" dist="43180" dir="5400000">
                  <a:srgbClr val="000000">
                    <a:alpha val="65000"/>
                  </a:srgbClr>
                </a:innerShdw>
              </a:effectLst>
            </a:endParaRPr>
          </a:p>
        </p:txBody>
      </p:sp>
      <p:sp>
        <p:nvSpPr>
          <p:cNvPr id="29" name="Rectangle 28"/>
          <p:cNvSpPr/>
          <p:nvPr/>
        </p:nvSpPr>
        <p:spPr>
          <a:xfrm>
            <a:off x="6473842" y="4911878"/>
            <a:ext cx="1710391" cy="1323439"/>
          </a:xfrm>
          <a:prstGeom prst="rect">
            <a:avLst/>
          </a:prstGeom>
          <a:noFill/>
        </p:spPr>
        <p:txBody>
          <a:bodyPr wrap="square" lIns="91440" tIns="45720" rIns="91440" bIns="45720">
            <a:spAutoFit/>
          </a:bodyPr>
          <a:lstStyle/>
          <a:p>
            <a:pPr algn="ctr"/>
            <a:r>
              <a:rPr lang="ar-MA" sz="2000" b="1" dirty="0">
                <a:ln w="1905"/>
                <a:effectLst>
                  <a:innerShdw blurRad="69850" dist="43180" dir="5400000">
                    <a:srgbClr val="000000">
                      <a:alpha val="65000"/>
                    </a:srgbClr>
                  </a:innerShdw>
                </a:effectLst>
              </a:rPr>
              <a:t>نقل الملفات        و تنمية الابداع</a:t>
            </a:r>
            <a:endParaRPr lang="fr-FR" sz="2000" b="1" dirty="0">
              <a:ln w="1905"/>
              <a:effectLst>
                <a:innerShdw blurRad="69850" dist="43180" dir="5400000">
                  <a:srgbClr val="000000">
                    <a:alpha val="65000"/>
                  </a:srgbClr>
                </a:innerShdw>
              </a:effectLst>
            </a:endParaRPr>
          </a:p>
          <a:p>
            <a:pPr algn="ctr"/>
            <a:r>
              <a:rPr lang="ar-MA" sz="2000" b="1" dirty="0">
                <a:ln w="1905"/>
                <a:effectLst>
                  <a:innerShdw blurRad="69850" dist="43180" dir="5400000">
                    <a:srgbClr val="000000">
                      <a:alpha val="65000"/>
                    </a:srgbClr>
                  </a:innerShdw>
                </a:effectLst>
              </a:rPr>
              <a:t>و الترفيه           و الاسترخاء</a:t>
            </a:r>
            <a:endParaRPr lang="fr-FR" sz="2000" b="1" dirty="0">
              <a:ln w="1905"/>
              <a:effectLst>
                <a:innerShdw blurRad="69850" dist="43180" dir="5400000">
                  <a:srgbClr val="000000">
                    <a:alpha val="65000"/>
                  </a:srgbClr>
                </a:innerShdw>
              </a:effectLst>
            </a:endParaRPr>
          </a:p>
        </p:txBody>
      </p:sp>
      <p:sp>
        <p:nvSpPr>
          <p:cNvPr id="30" name="Rectangle 29"/>
          <p:cNvSpPr/>
          <p:nvPr/>
        </p:nvSpPr>
        <p:spPr>
          <a:xfrm>
            <a:off x="3934650" y="4906576"/>
            <a:ext cx="1427350" cy="1323439"/>
          </a:xfrm>
          <a:prstGeom prst="rect">
            <a:avLst/>
          </a:prstGeom>
          <a:noFill/>
        </p:spPr>
        <p:txBody>
          <a:bodyPr wrap="square" lIns="91440" tIns="45720" rIns="91440" bIns="45720">
            <a:spAutoFit/>
          </a:bodyPr>
          <a:lstStyle/>
          <a:p>
            <a:pPr algn="ctr"/>
            <a:r>
              <a:rPr lang="ar-MA" sz="2000" b="1" dirty="0">
                <a:ln w="1905"/>
                <a:effectLst>
                  <a:innerShdw blurRad="69850" dist="43180" dir="5400000">
                    <a:srgbClr val="000000">
                      <a:alpha val="65000"/>
                    </a:srgbClr>
                  </a:innerShdw>
                </a:effectLst>
              </a:rPr>
              <a:t>الأنترنيت </a:t>
            </a:r>
            <a:r>
              <a:rPr lang="ar-MA" sz="2000" b="1">
                <a:ln w="1905"/>
                <a:effectLst>
                  <a:innerShdw blurRad="69850" dist="43180" dir="5400000">
                    <a:srgbClr val="000000">
                      <a:alpha val="65000"/>
                    </a:srgbClr>
                  </a:innerShdw>
                </a:effectLst>
              </a:rPr>
              <a:t>مكتبة تشفي </a:t>
            </a:r>
            <a:r>
              <a:rPr lang="ar-MA" sz="2000" b="1" dirty="0">
                <a:ln w="1905"/>
                <a:effectLst>
                  <a:innerShdw blurRad="69850" dist="43180" dir="5400000">
                    <a:srgbClr val="000000">
                      <a:alpha val="65000"/>
                    </a:srgbClr>
                  </a:innerShdw>
                </a:effectLst>
              </a:rPr>
              <a:t>غليل التلميذ الى المعلومات </a:t>
            </a:r>
            <a:endParaRPr lang="fr-FR" sz="20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185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80">
                                          <p:stCondLst>
                                            <p:cond delay="0"/>
                                          </p:stCondLst>
                                        </p:cTn>
                                        <p:tgtEl>
                                          <p:spTgt spid="26"/>
                                        </p:tgtEl>
                                      </p:cBhvr>
                                    </p:animEffect>
                                    <p:anim calcmode="lin" valueType="num">
                                      <p:cBhvr>
                                        <p:cTn id="3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4" dur="26">
                                          <p:stCondLst>
                                            <p:cond delay="650"/>
                                          </p:stCondLst>
                                        </p:cTn>
                                        <p:tgtEl>
                                          <p:spTgt spid="26"/>
                                        </p:tgtEl>
                                      </p:cBhvr>
                                      <p:to x="100000" y="60000"/>
                                    </p:animScale>
                                    <p:animScale>
                                      <p:cBhvr>
                                        <p:cTn id="45" dur="166" decel="50000">
                                          <p:stCondLst>
                                            <p:cond delay="676"/>
                                          </p:stCondLst>
                                        </p:cTn>
                                        <p:tgtEl>
                                          <p:spTgt spid="26"/>
                                        </p:tgtEl>
                                      </p:cBhvr>
                                      <p:to x="100000" y="100000"/>
                                    </p:animScale>
                                    <p:animScale>
                                      <p:cBhvr>
                                        <p:cTn id="46" dur="26">
                                          <p:stCondLst>
                                            <p:cond delay="1312"/>
                                          </p:stCondLst>
                                        </p:cTn>
                                        <p:tgtEl>
                                          <p:spTgt spid="26"/>
                                        </p:tgtEl>
                                      </p:cBhvr>
                                      <p:to x="100000" y="80000"/>
                                    </p:animScale>
                                    <p:animScale>
                                      <p:cBhvr>
                                        <p:cTn id="47" dur="166" decel="50000">
                                          <p:stCondLst>
                                            <p:cond delay="1338"/>
                                          </p:stCondLst>
                                        </p:cTn>
                                        <p:tgtEl>
                                          <p:spTgt spid="26"/>
                                        </p:tgtEl>
                                      </p:cBhvr>
                                      <p:to x="100000" y="100000"/>
                                    </p:animScale>
                                    <p:animScale>
                                      <p:cBhvr>
                                        <p:cTn id="48" dur="26">
                                          <p:stCondLst>
                                            <p:cond delay="1642"/>
                                          </p:stCondLst>
                                        </p:cTn>
                                        <p:tgtEl>
                                          <p:spTgt spid="26"/>
                                        </p:tgtEl>
                                      </p:cBhvr>
                                      <p:to x="100000" y="90000"/>
                                    </p:animScale>
                                    <p:animScale>
                                      <p:cBhvr>
                                        <p:cTn id="49" dur="166" decel="50000">
                                          <p:stCondLst>
                                            <p:cond delay="1668"/>
                                          </p:stCondLst>
                                        </p:cTn>
                                        <p:tgtEl>
                                          <p:spTgt spid="26"/>
                                        </p:tgtEl>
                                      </p:cBhvr>
                                      <p:to x="100000" y="100000"/>
                                    </p:animScale>
                                    <p:animScale>
                                      <p:cBhvr>
                                        <p:cTn id="50" dur="26">
                                          <p:stCondLst>
                                            <p:cond delay="1808"/>
                                          </p:stCondLst>
                                        </p:cTn>
                                        <p:tgtEl>
                                          <p:spTgt spid="26"/>
                                        </p:tgtEl>
                                      </p:cBhvr>
                                      <p:to x="100000" y="95000"/>
                                    </p:animScale>
                                    <p:animScale>
                                      <p:cBhvr>
                                        <p:cTn id="51" dur="166" decel="50000">
                                          <p:stCondLst>
                                            <p:cond delay="1834"/>
                                          </p:stCondLst>
                                        </p:cTn>
                                        <p:tgtEl>
                                          <p:spTgt spid="26"/>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80">
                                          <p:stCondLst>
                                            <p:cond delay="0"/>
                                          </p:stCondLst>
                                        </p:cTn>
                                        <p:tgtEl>
                                          <p:spTgt spid="27"/>
                                        </p:tgtEl>
                                      </p:cBhvr>
                                    </p:animEffect>
                                    <p:anim calcmode="lin" valueType="num">
                                      <p:cBhvr>
                                        <p:cTn id="6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8" dur="26">
                                          <p:stCondLst>
                                            <p:cond delay="650"/>
                                          </p:stCondLst>
                                        </p:cTn>
                                        <p:tgtEl>
                                          <p:spTgt spid="27"/>
                                        </p:tgtEl>
                                      </p:cBhvr>
                                      <p:to x="100000" y="60000"/>
                                    </p:animScale>
                                    <p:animScale>
                                      <p:cBhvr>
                                        <p:cTn id="69" dur="166" decel="50000">
                                          <p:stCondLst>
                                            <p:cond delay="676"/>
                                          </p:stCondLst>
                                        </p:cTn>
                                        <p:tgtEl>
                                          <p:spTgt spid="27"/>
                                        </p:tgtEl>
                                      </p:cBhvr>
                                      <p:to x="100000" y="100000"/>
                                    </p:animScale>
                                    <p:animScale>
                                      <p:cBhvr>
                                        <p:cTn id="70" dur="26">
                                          <p:stCondLst>
                                            <p:cond delay="1312"/>
                                          </p:stCondLst>
                                        </p:cTn>
                                        <p:tgtEl>
                                          <p:spTgt spid="27"/>
                                        </p:tgtEl>
                                      </p:cBhvr>
                                      <p:to x="100000" y="80000"/>
                                    </p:animScale>
                                    <p:animScale>
                                      <p:cBhvr>
                                        <p:cTn id="71" dur="166" decel="50000">
                                          <p:stCondLst>
                                            <p:cond delay="1338"/>
                                          </p:stCondLst>
                                        </p:cTn>
                                        <p:tgtEl>
                                          <p:spTgt spid="27"/>
                                        </p:tgtEl>
                                      </p:cBhvr>
                                      <p:to x="100000" y="100000"/>
                                    </p:animScale>
                                    <p:animScale>
                                      <p:cBhvr>
                                        <p:cTn id="72" dur="26">
                                          <p:stCondLst>
                                            <p:cond delay="1642"/>
                                          </p:stCondLst>
                                        </p:cTn>
                                        <p:tgtEl>
                                          <p:spTgt spid="27"/>
                                        </p:tgtEl>
                                      </p:cBhvr>
                                      <p:to x="100000" y="90000"/>
                                    </p:animScale>
                                    <p:animScale>
                                      <p:cBhvr>
                                        <p:cTn id="73" dur="166" decel="50000">
                                          <p:stCondLst>
                                            <p:cond delay="1668"/>
                                          </p:stCondLst>
                                        </p:cTn>
                                        <p:tgtEl>
                                          <p:spTgt spid="27"/>
                                        </p:tgtEl>
                                      </p:cBhvr>
                                      <p:to x="100000" y="100000"/>
                                    </p:animScale>
                                    <p:animScale>
                                      <p:cBhvr>
                                        <p:cTn id="74" dur="26">
                                          <p:stCondLst>
                                            <p:cond delay="1808"/>
                                          </p:stCondLst>
                                        </p:cTn>
                                        <p:tgtEl>
                                          <p:spTgt spid="27"/>
                                        </p:tgtEl>
                                      </p:cBhvr>
                                      <p:to x="100000" y="95000"/>
                                    </p:animScale>
                                    <p:animScale>
                                      <p:cBhvr>
                                        <p:cTn id="75" dur="166" decel="50000">
                                          <p:stCondLst>
                                            <p:cond delay="1834"/>
                                          </p:stCondLst>
                                        </p:cTn>
                                        <p:tgtEl>
                                          <p:spTgt spid="27"/>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80">
                                          <p:stCondLst>
                                            <p:cond delay="0"/>
                                          </p:stCondLst>
                                        </p:cTn>
                                        <p:tgtEl>
                                          <p:spTgt spid="28"/>
                                        </p:tgtEl>
                                      </p:cBhvr>
                                    </p:animEffect>
                                    <p:anim calcmode="lin" valueType="num">
                                      <p:cBhvr>
                                        <p:cTn id="8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6" dur="26">
                                          <p:stCondLst>
                                            <p:cond delay="650"/>
                                          </p:stCondLst>
                                        </p:cTn>
                                        <p:tgtEl>
                                          <p:spTgt spid="28"/>
                                        </p:tgtEl>
                                      </p:cBhvr>
                                      <p:to x="100000" y="60000"/>
                                    </p:animScale>
                                    <p:animScale>
                                      <p:cBhvr>
                                        <p:cTn id="87" dur="166" decel="50000">
                                          <p:stCondLst>
                                            <p:cond delay="676"/>
                                          </p:stCondLst>
                                        </p:cTn>
                                        <p:tgtEl>
                                          <p:spTgt spid="28"/>
                                        </p:tgtEl>
                                      </p:cBhvr>
                                      <p:to x="100000" y="100000"/>
                                    </p:animScale>
                                    <p:animScale>
                                      <p:cBhvr>
                                        <p:cTn id="88" dur="26">
                                          <p:stCondLst>
                                            <p:cond delay="1312"/>
                                          </p:stCondLst>
                                        </p:cTn>
                                        <p:tgtEl>
                                          <p:spTgt spid="28"/>
                                        </p:tgtEl>
                                      </p:cBhvr>
                                      <p:to x="100000" y="80000"/>
                                    </p:animScale>
                                    <p:animScale>
                                      <p:cBhvr>
                                        <p:cTn id="89" dur="166" decel="50000">
                                          <p:stCondLst>
                                            <p:cond delay="1338"/>
                                          </p:stCondLst>
                                        </p:cTn>
                                        <p:tgtEl>
                                          <p:spTgt spid="28"/>
                                        </p:tgtEl>
                                      </p:cBhvr>
                                      <p:to x="100000" y="100000"/>
                                    </p:animScale>
                                    <p:animScale>
                                      <p:cBhvr>
                                        <p:cTn id="90" dur="26">
                                          <p:stCondLst>
                                            <p:cond delay="1642"/>
                                          </p:stCondLst>
                                        </p:cTn>
                                        <p:tgtEl>
                                          <p:spTgt spid="28"/>
                                        </p:tgtEl>
                                      </p:cBhvr>
                                      <p:to x="100000" y="90000"/>
                                    </p:animScale>
                                    <p:animScale>
                                      <p:cBhvr>
                                        <p:cTn id="91" dur="166" decel="50000">
                                          <p:stCondLst>
                                            <p:cond delay="1668"/>
                                          </p:stCondLst>
                                        </p:cTn>
                                        <p:tgtEl>
                                          <p:spTgt spid="28"/>
                                        </p:tgtEl>
                                      </p:cBhvr>
                                      <p:to x="100000" y="100000"/>
                                    </p:animScale>
                                    <p:animScale>
                                      <p:cBhvr>
                                        <p:cTn id="92" dur="26">
                                          <p:stCondLst>
                                            <p:cond delay="1808"/>
                                          </p:stCondLst>
                                        </p:cTn>
                                        <p:tgtEl>
                                          <p:spTgt spid="28"/>
                                        </p:tgtEl>
                                      </p:cBhvr>
                                      <p:to x="100000" y="95000"/>
                                    </p:animScale>
                                    <p:animScale>
                                      <p:cBhvr>
                                        <p:cTn id="93" dur="166" decel="50000">
                                          <p:stCondLst>
                                            <p:cond delay="1834"/>
                                          </p:stCondLst>
                                        </p:cTn>
                                        <p:tgtEl>
                                          <p:spTgt spid="28"/>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028"/>
                                        </p:tgtEl>
                                        <p:attrNameLst>
                                          <p:attrName>style.visibility</p:attrName>
                                        </p:attrNameLst>
                                      </p:cBhvr>
                                      <p:to>
                                        <p:strVal val="visible"/>
                                      </p:to>
                                    </p:set>
                                    <p:anim calcmode="lin" valueType="num">
                                      <p:cBhvr additive="base">
                                        <p:cTn id="98" dur="500" fill="hold"/>
                                        <p:tgtEl>
                                          <p:spTgt spid="1028"/>
                                        </p:tgtEl>
                                        <p:attrNameLst>
                                          <p:attrName>ppt_x</p:attrName>
                                        </p:attrNameLst>
                                      </p:cBhvr>
                                      <p:tavLst>
                                        <p:tav tm="0">
                                          <p:val>
                                            <p:strVal val="#ppt_x"/>
                                          </p:val>
                                        </p:tav>
                                        <p:tav tm="100000">
                                          <p:val>
                                            <p:strVal val="#ppt_x"/>
                                          </p:val>
                                        </p:tav>
                                      </p:tavLst>
                                    </p:anim>
                                    <p:anim calcmode="lin" valueType="num">
                                      <p:cBhvr additive="base">
                                        <p:cTn id="9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80">
                                          <p:stCondLst>
                                            <p:cond delay="0"/>
                                          </p:stCondLst>
                                        </p:cTn>
                                        <p:tgtEl>
                                          <p:spTgt spid="29"/>
                                        </p:tgtEl>
                                      </p:cBhvr>
                                    </p:animEffect>
                                    <p:anim calcmode="lin" valueType="num">
                                      <p:cBhvr>
                                        <p:cTn id="10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0" dur="26">
                                          <p:stCondLst>
                                            <p:cond delay="650"/>
                                          </p:stCondLst>
                                        </p:cTn>
                                        <p:tgtEl>
                                          <p:spTgt spid="29"/>
                                        </p:tgtEl>
                                      </p:cBhvr>
                                      <p:to x="100000" y="60000"/>
                                    </p:animScale>
                                    <p:animScale>
                                      <p:cBhvr>
                                        <p:cTn id="111" dur="166" decel="50000">
                                          <p:stCondLst>
                                            <p:cond delay="676"/>
                                          </p:stCondLst>
                                        </p:cTn>
                                        <p:tgtEl>
                                          <p:spTgt spid="29"/>
                                        </p:tgtEl>
                                      </p:cBhvr>
                                      <p:to x="100000" y="100000"/>
                                    </p:animScale>
                                    <p:animScale>
                                      <p:cBhvr>
                                        <p:cTn id="112" dur="26">
                                          <p:stCondLst>
                                            <p:cond delay="1312"/>
                                          </p:stCondLst>
                                        </p:cTn>
                                        <p:tgtEl>
                                          <p:spTgt spid="29"/>
                                        </p:tgtEl>
                                      </p:cBhvr>
                                      <p:to x="100000" y="80000"/>
                                    </p:animScale>
                                    <p:animScale>
                                      <p:cBhvr>
                                        <p:cTn id="113" dur="166" decel="50000">
                                          <p:stCondLst>
                                            <p:cond delay="1338"/>
                                          </p:stCondLst>
                                        </p:cTn>
                                        <p:tgtEl>
                                          <p:spTgt spid="29"/>
                                        </p:tgtEl>
                                      </p:cBhvr>
                                      <p:to x="100000" y="100000"/>
                                    </p:animScale>
                                    <p:animScale>
                                      <p:cBhvr>
                                        <p:cTn id="114" dur="26">
                                          <p:stCondLst>
                                            <p:cond delay="1642"/>
                                          </p:stCondLst>
                                        </p:cTn>
                                        <p:tgtEl>
                                          <p:spTgt spid="29"/>
                                        </p:tgtEl>
                                      </p:cBhvr>
                                      <p:to x="100000" y="90000"/>
                                    </p:animScale>
                                    <p:animScale>
                                      <p:cBhvr>
                                        <p:cTn id="115" dur="166" decel="50000">
                                          <p:stCondLst>
                                            <p:cond delay="1668"/>
                                          </p:stCondLst>
                                        </p:cTn>
                                        <p:tgtEl>
                                          <p:spTgt spid="29"/>
                                        </p:tgtEl>
                                      </p:cBhvr>
                                      <p:to x="100000" y="100000"/>
                                    </p:animScale>
                                    <p:animScale>
                                      <p:cBhvr>
                                        <p:cTn id="116" dur="26">
                                          <p:stCondLst>
                                            <p:cond delay="1808"/>
                                          </p:stCondLst>
                                        </p:cTn>
                                        <p:tgtEl>
                                          <p:spTgt spid="29"/>
                                        </p:tgtEl>
                                      </p:cBhvr>
                                      <p:to x="100000" y="95000"/>
                                    </p:animScale>
                                    <p:animScale>
                                      <p:cBhvr>
                                        <p:cTn id="117" dur="166" decel="50000">
                                          <p:stCondLst>
                                            <p:cond delay="1834"/>
                                          </p:stCondLst>
                                        </p:cTn>
                                        <p:tgtEl>
                                          <p:spTgt spid="29"/>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down)">
                                      <p:cBhvr>
                                        <p:cTn id="122" dur="580">
                                          <p:stCondLst>
                                            <p:cond delay="0"/>
                                          </p:stCondLst>
                                        </p:cTn>
                                        <p:tgtEl>
                                          <p:spTgt spid="30"/>
                                        </p:tgtEl>
                                      </p:cBhvr>
                                    </p:animEffect>
                                    <p:anim calcmode="lin" valueType="num">
                                      <p:cBhvr>
                                        <p:cTn id="12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8" dur="26">
                                          <p:stCondLst>
                                            <p:cond delay="650"/>
                                          </p:stCondLst>
                                        </p:cTn>
                                        <p:tgtEl>
                                          <p:spTgt spid="30"/>
                                        </p:tgtEl>
                                      </p:cBhvr>
                                      <p:to x="100000" y="60000"/>
                                    </p:animScale>
                                    <p:animScale>
                                      <p:cBhvr>
                                        <p:cTn id="129" dur="166" decel="50000">
                                          <p:stCondLst>
                                            <p:cond delay="676"/>
                                          </p:stCondLst>
                                        </p:cTn>
                                        <p:tgtEl>
                                          <p:spTgt spid="30"/>
                                        </p:tgtEl>
                                      </p:cBhvr>
                                      <p:to x="100000" y="100000"/>
                                    </p:animScale>
                                    <p:animScale>
                                      <p:cBhvr>
                                        <p:cTn id="130" dur="26">
                                          <p:stCondLst>
                                            <p:cond delay="1312"/>
                                          </p:stCondLst>
                                        </p:cTn>
                                        <p:tgtEl>
                                          <p:spTgt spid="30"/>
                                        </p:tgtEl>
                                      </p:cBhvr>
                                      <p:to x="100000" y="80000"/>
                                    </p:animScale>
                                    <p:animScale>
                                      <p:cBhvr>
                                        <p:cTn id="131" dur="166" decel="50000">
                                          <p:stCondLst>
                                            <p:cond delay="1338"/>
                                          </p:stCondLst>
                                        </p:cTn>
                                        <p:tgtEl>
                                          <p:spTgt spid="30"/>
                                        </p:tgtEl>
                                      </p:cBhvr>
                                      <p:to x="100000" y="100000"/>
                                    </p:animScale>
                                    <p:animScale>
                                      <p:cBhvr>
                                        <p:cTn id="132" dur="26">
                                          <p:stCondLst>
                                            <p:cond delay="1642"/>
                                          </p:stCondLst>
                                        </p:cTn>
                                        <p:tgtEl>
                                          <p:spTgt spid="30"/>
                                        </p:tgtEl>
                                      </p:cBhvr>
                                      <p:to x="100000" y="90000"/>
                                    </p:animScale>
                                    <p:animScale>
                                      <p:cBhvr>
                                        <p:cTn id="133" dur="166" decel="50000">
                                          <p:stCondLst>
                                            <p:cond delay="1668"/>
                                          </p:stCondLst>
                                        </p:cTn>
                                        <p:tgtEl>
                                          <p:spTgt spid="30"/>
                                        </p:tgtEl>
                                      </p:cBhvr>
                                      <p:to x="100000" y="100000"/>
                                    </p:animScale>
                                    <p:animScale>
                                      <p:cBhvr>
                                        <p:cTn id="134" dur="26">
                                          <p:stCondLst>
                                            <p:cond delay="1808"/>
                                          </p:stCondLst>
                                        </p:cTn>
                                        <p:tgtEl>
                                          <p:spTgt spid="30"/>
                                        </p:tgtEl>
                                      </p:cBhvr>
                                      <p:to x="100000" y="95000"/>
                                    </p:animScale>
                                    <p:animScale>
                                      <p:cBhvr>
                                        <p:cTn id="135"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tretch>
            <a:fillRect/>
          </a:stretch>
        </p:blipFill>
        <p:spPr bwMode="auto">
          <a:xfrm>
            <a:off x="1674256" y="28576"/>
            <a:ext cx="8800029" cy="6712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5051" y="28576"/>
            <a:ext cx="7713629" cy="880145"/>
          </a:xfrm>
          <a:prstGeom prst="rect">
            <a:avLst/>
          </a:prstGeom>
          <a:noFill/>
          <a:extLst>
            <a:ext uri="{909E8E84-426E-40DD-AFC4-6F175D3DCCD1}">
              <a14:hiddenFill xmlns:a14="http://schemas.microsoft.com/office/drawing/2010/main">
                <a:solidFill>
                  <a:srgbClr val="FFFFFF"/>
                </a:solidFill>
              </a14:hiddenFill>
            </a:ext>
          </a:extLst>
        </p:spPr>
      </p:pic>
      <p:sp>
        <p:nvSpPr>
          <p:cNvPr id="6" name="Zone de texte 1"/>
          <p:cNvSpPr txBox="1"/>
          <p:nvPr/>
        </p:nvSpPr>
        <p:spPr>
          <a:xfrm>
            <a:off x="3934650" y="859573"/>
            <a:ext cx="4536504" cy="75866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rtl="1">
              <a:lnSpc>
                <a:spcPct val="115000"/>
              </a:lnSpc>
            </a:pPr>
            <a:r>
              <a:rPr lang="ar-MA" sz="4000" b="1" dirty="0">
                <a:solidFill>
                  <a:srgbClr val="7030A0"/>
                </a:solidFill>
                <a:effectLst>
                  <a:outerShdw blurRad="69850" dist="43180" dir="5400000" sx="0" sy="0">
                    <a:srgbClr val="000000">
                      <a:alpha val="65000"/>
                    </a:srgbClr>
                  </a:outerShdw>
                </a:effectLst>
                <a:latin typeface="ae_Japan"/>
                <a:ea typeface="Calibri"/>
                <a:cs typeface="djadli_sarkha"/>
              </a:rPr>
              <a:t>سلبيات الأنترنيت:</a:t>
            </a:r>
            <a:endParaRPr lang="fr-FR" sz="1200" dirty="0">
              <a:solidFill>
                <a:srgbClr val="7030A0"/>
              </a:solidFill>
              <a:ea typeface="Calibri"/>
              <a:cs typeface="Arial"/>
            </a:endParaRPr>
          </a:p>
        </p:txBody>
      </p:sp>
      <p:sp>
        <p:nvSpPr>
          <p:cNvPr id="13" name="Rectangle 12"/>
          <p:cNvSpPr/>
          <p:nvPr/>
        </p:nvSpPr>
        <p:spPr>
          <a:xfrm>
            <a:off x="8888282" y="6230014"/>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م/م  أيت بوالال المركزية</a:t>
            </a:r>
            <a:endParaRPr lang="fr-FR" sz="1050" u="sng" kern="0" dirty="0">
              <a:solidFill>
                <a:srgbClr val="002060"/>
              </a:solidFill>
              <a:ea typeface="Calibri"/>
            </a:endParaRPr>
          </a:p>
        </p:txBody>
      </p:sp>
      <p:sp>
        <p:nvSpPr>
          <p:cNvPr id="14" name="Rectangle 13"/>
          <p:cNvSpPr/>
          <p:nvPr/>
        </p:nvSpPr>
        <p:spPr>
          <a:xfrm>
            <a:off x="2245050" y="6241829"/>
            <a:ext cx="1008112" cy="571500"/>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sz="1200" b="1" u="sng" kern="0" dirty="0">
                <a:solidFill>
                  <a:srgbClr val="002060"/>
                </a:solidFill>
                <a:ea typeface="Calibri"/>
                <a:cs typeface="Times New Roman"/>
              </a:rPr>
              <a:t>22/02/2021</a:t>
            </a:r>
            <a:endParaRPr lang="fr-FR" sz="1050" u="sng" kern="0" dirty="0">
              <a:solidFill>
                <a:srgbClr val="002060"/>
              </a:solidFill>
              <a:ea typeface="Calibri"/>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68928" y="6146136"/>
            <a:ext cx="576072" cy="5760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58680" y="6158069"/>
            <a:ext cx="632937" cy="57607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766690" y="6374171"/>
            <a:ext cx="4968552" cy="413124"/>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spcAft>
                <a:spcPts val="1000"/>
              </a:spcAft>
            </a:pPr>
            <a:r>
              <a:rPr lang="ar-MA" b="1" u="sng" kern="0" dirty="0">
                <a:solidFill>
                  <a:srgbClr val="00B0F0"/>
                </a:solidFill>
                <a:ea typeface="Calibri"/>
                <a:cs typeface="Times New Roman"/>
              </a:rPr>
              <a:t>الحملة الوطنية التحسيسية للاستعمال الامن للأنترنيت 2021 </a:t>
            </a:r>
            <a:endParaRPr lang="fr-FR" sz="1400" u="sng" kern="0" dirty="0">
              <a:solidFill>
                <a:srgbClr val="00B0F0"/>
              </a:solidFill>
              <a:ea typeface="Calibri"/>
              <a:cs typeface="Arial"/>
            </a:endParaRPr>
          </a:p>
        </p:txBody>
      </p:sp>
      <p:sp>
        <p:nvSpPr>
          <p:cNvPr id="21" name="Zone de texte 12"/>
          <p:cNvSpPr txBox="1"/>
          <p:nvPr/>
        </p:nvSpPr>
        <p:spPr>
          <a:xfrm>
            <a:off x="1625158" y="908720"/>
            <a:ext cx="1230482" cy="35096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15000"/>
              </a:lnSpc>
            </a:pPr>
            <a:r>
              <a:rPr lang="ar-MA" sz="1400" b="1" u="sng" dirty="0">
                <a:solidFill>
                  <a:prstClr val="black"/>
                </a:solidFill>
                <a:effectLst>
                  <a:outerShdw blurRad="69850" dist="43180" dir="5400000" sx="0" sy="0">
                    <a:srgbClr val="000000">
                      <a:alpha val="65000"/>
                    </a:srgbClr>
                  </a:outerShdw>
                </a:effectLst>
                <a:latin typeface="Andalus" panose="02020603050405020304" pitchFamily="18" charset="-78"/>
                <a:ea typeface="Calibri"/>
              </a:rPr>
              <a:t>ذ: أحمد زرير</a:t>
            </a:r>
            <a:endParaRPr lang="fr-FR" sz="800" b="1" u="sng" dirty="0">
              <a:solidFill>
                <a:prstClr val="black"/>
              </a:solidFill>
              <a:latin typeface="Andalus" panose="02020603050405020304" pitchFamily="18" charset="-78"/>
              <a:ea typeface="Calibri"/>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336" y="1659791"/>
            <a:ext cx="4786665" cy="268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57573"/>
            <a:ext cx="4357334" cy="268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6213" y="4192623"/>
            <a:ext cx="5156113" cy="218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à coins arrondis 3"/>
          <p:cNvSpPr/>
          <p:nvPr/>
        </p:nvSpPr>
        <p:spPr>
          <a:xfrm>
            <a:off x="6952654" y="4676328"/>
            <a:ext cx="792088" cy="14401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a:solidFill>
                  <a:prstClr val="white"/>
                </a:solidFill>
              </a:rPr>
              <a:t>خامسا</a:t>
            </a:r>
            <a:endParaRPr lang="fr-FR" sz="2000" b="1" dirty="0">
              <a:solidFill>
                <a:prstClr val="white"/>
              </a:solidFill>
            </a:endParaRPr>
          </a:p>
        </p:txBody>
      </p:sp>
      <p:sp>
        <p:nvSpPr>
          <p:cNvPr id="25" name="Rectangle à coins arrondis 24"/>
          <p:cNvSpPr/>
          <p:nvPr/>
        </p:nvSpPr>
        <p:spPr>
          <a:xfrm>
            <a:off x="4172074" y="4681314"/>
            <a:ext cx="792088" cy="14401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a:solidFill>
                  <a:prstClr val="white"/>
                </a:solidFill>
              </a:rPr>
              <a:t>سادسا</a:t>
            </a:r>
            <a:endParaRPr lang="fr-FR" sz="2000" b="1" dirty="0">
              <a:solidFill>
                <a:prstClr val="white"/>
              </a:solidFill>
            </a:endParaRPr>
          </a:p>
        </p:txBody>
      </p:sp>
      <p:sp>
        <p:nvSpPr>
          <p:cNvPr id="5" name="Rectangle 4"/>
          <p:cNvSpPr/>
          <p:nvPr/>
        </p:nvSpPr>
        <p:spPr>
          <a:xfrm>
            <a:off x="8888281" y="2605627"/>
            <a:ext cx="1386865" cy="1384995"/>
          </a:xfrm>
          <a:prstGeom prst="rect">
            <a:avLst/>
          </a:prstGeom>
          <a:noFill/>
        </p:spPr>
        <p:txBody>
          <a:bodyPr wrap="square" lIns="91440" tIns="45720" rIns="91440" bIns="45720">
            <a:spAutoFit/>
          </a:bodyPr>
          <a:lstStyle/>
          <a:p>
            <a:pPr algn="ctr"/>
            <a:r>
              <a:rPr lang="ar-MA" sz="2800" b="1" dirty="0">
                <a:ln w="1905"/>
                <a:solidFill>
                  <a:prstClr val="black"/>
                </a:solidFill>
                <a:effectLst>
                  <a:innerShdw blurRad="69850" dist="43180" dir="5400000">
                    <a:srgbClr val="000000">
                      <a:alpha val="65000"/>
                    </a:srgbClr>
                  </a:innerShdw>
                </a:effectLst>
              </a:rPr>
              <a:t>الادمان     و تبذير الوقت</a:t>
            </a:r>
            <a:endParaRPr lang="fr-FR" sz="2800" b="1" dirty="0">
              <a:ln w="1905"/>
              <a:solidFill>
                <a:prstClr val="black"/>
              </a:solidFill>
              <a:effectLst>
                <a:innerShdw blurRad="69850" dist="43180" dir="5400000">
                  <a:srgbClr val="000000">
                    <a:alpha val="65000"/>
                  </a:srgbClr>
                </a:innerShdw>
              </a:effectLst>
            </a:endParaRPr>
          </a:p>
        </p:txBody>
      </p:sp>
      <p:sp>
        <p:nvSpPr>
          <p:cNvPr id="26" name="Rectangle 25"/>
          <p:cNvSpPr/>
          <p:nvPr/>
        </p:nvSpPr>
        <p:spPr>
          <a:xfrm>
            <a:off x="6492668" y="2811796"/>
            <a:ext cx="1278342" cy="954107"/>
          </a:xfrm>
          <a:prstGeom prst="rect">
            <a:avLst/>
          </a:prstGeom>
          <a:noFill/>
        </p:spPr>
        <p:txBody>
          <a:bodyPr wrap="square" lIns="91440" tIns="45720" rIns="91440" bIns="45720">
            <a:spAutoFit/>
          </a:bodyPr>
          <a:lstStyle/>
          <a:p>
            <a:pPr algn="ctr" rtl="1"/>
            <a:r>
              <a:rPr lang="ar-MA" sz="2800" b="1" dirty="0">
                <a:ln w="1905"/>
                <a:solidFill>
                  <a:prstClr val="black"/>
                </a:solidFill>
                <a:effectLst>
                  <a:innerShdw blurRad="69850" dist="43180" dir="5400000">
                    <a:srgbClr val="000000">
                      <a:alpha val="65000"/>
                    </a:srgbClr>
                  </a:innerShdw>
                </a:effectLst>
              </a:rPr>
              <a:t>الاخبار الكاذبة</a:t>
            </a:r>
            <a:endParaRPr lang="fr-FR" sz="2800" b="1" dirty="0">
              <a:ln w="1905"/>
              <a:solidFill>
                <a:prstClr val="black"/>
              </a:solidFill>
              <a:effectLst>
                <a:innerShdw blurRad="69850" dist="43180" dir="5400000">
                  <a:srgbClr val="000000">
                    <a:alpha val="65000"/>
                  </a:srgbClr>
                </a:innerShdw>
              </a:effectLst>
            </a:endParaRPr>
          </a:p>
        </p:txBody>
      </p:sp>
      <p:sp>
        <p:nvSpPr>
          <p:cNvPr id="27" name="Rectangle 26"/>
          <p:cNvSpPr/>
          <p:nvPr/>
        </p:nvSpPr>
        <p:spPr>
          <a:xfrm>
            <a:off x="4151784" y="2636407"/>
            <a:ext cx="1235831" cy="1200329"/>
          </a:xfrm>
          <a:prstGeom prst="rect">
            <a:avLst/>
          </a:prstGeom>
          <a:noFill/>
        </p:spPr>
        <p:txBody>
          <a:bodyPr wrap="square" lIns="91440" tIns="45720" rIns="91440" bIns="45720">
            <a:spAutoFit/>
          </a:bodyPr>
          <a:lstStyle/>
          <a:p>
            <a:pPr algn="ctr"/>
            <a:r>
              <a:rPr lang="ar-MA" sz="2400" b="1" dirty="0">
                <a:ln w="1905"/>
                <a:solidFill>
                  <a:prstClr val="black"/>
                </a:solidFill>
                <a:effectLst>
                  <a:innerShdw blurRad="69850" dist="43180" dir="5400000">
                    <a:srgbClr val="000000">
                      <a:alpha val="65000"/>
                    </a:srgbClr>
                  </a:innerShdw>
                </a:effectLst>
              </a:rPr>
              <a:t>ضعف مهارات التواصل</a:t>
            </a:r>
            <a:endParaRPr lang="fr-FR" sz="2400" b="1" dirty="0">
              <a:ln w="1905"/>
              <a:solidFill>
                <a:prstClr val="black"/>
              </a:solidFill>
              <a:effectLst>
                <a:innerShdw blurRad="69850" dist="43180" dir="5400000">
                  <a:srgbClr val="000000">
                    <a:alpha val="65000"/>
                  </a:srgbClr>
                </a:innerShdw>
              </a:effectLst>
            </a:endParaRPr>
          </a:p>
        </p:txBody>
      </p:sp>
      <p:sp>
        <p:nvSpPr>
          <p:cNvPr id="28" name="Rectangle 27"/>
          <p:cNvSpPr/>
          <p:nvPr/>
        </p:nvSpPr>
        <p:spPr>
          <a:xfrm>
            <a:off x="1897050" y="2790294"/>
            <a:ext cx="1185851" cy="954107"/>
          </a:xfrm>
          <a:prstGeom prst="rect">
            <a:avLst/>
          </a:prstGeom>
          <a:noFill/>
        </p:spPr>
        <p:txBody>
          <a:bodyPr wrap="square" lIns="91440" tIns="45720" rIns="91440" bIns="45720">
            <a:spAutoFit/>
          </a:bodyPr>
          <a:lstStyle/>
          <a:p>
            <a:pPr algn="ctr"/>
            <a:r>
              <a:rPr lang="ar-MA" sz="2800" b="1" dirty="0">
                <a:ln w="1905"/>
                <a:solidFill>
                  <a:prstClr val="black"/>
                </a:solidFill>
                <a:effectLst>
                  <a:innerShdw blurRad="69850" dist="43180" dir="5400000">
                    <a:srgbClr val="000000">
                      <a:alpha val="65000"/>
                    </a:srgbClr>
                  </a:innerShdw>
                </a:effectLst>
              </a:rPr>
              <a:t>الشعور بالوحدة </a:t>
            </a:r>
            <a:endParaRPr lang="fr-FR" sz="2800" b="1" dirty="0">
              <a:ln w="1905"/>
              <a:solidFill>
                <a:prstClr val="black"/>
              </a:solidFill>
              <a:effectLst>
                <a:innerShdw blurRad="69850" dist="43180" dir="5400000">
                  <a:srgbClr val="000000">
                    <a:alpha val="65000"/>
                  </a:srgbClr>
                </a:innerShdw>
              </a:effectLst>
            </a:endParaRPr>
          </a:p>
        </p:txBody>
      </p:sp>
      <p:sp>
        <p:nvSpPr>
          <p:cNvPr id="29" name="Rectangle 28"/>
          <p:cNvSpPr/>
          <p:nvPr/>
        </p:nvSpPr>
        <p:spPr>
          <a:xfrm>
            <a:off x="6531557" y="4928542"/>
            <a:ext cx="1556746" cy="1200329"/>
          </a:xfrm>
          <a:prstGeom prst="rect">
            <a:avLst/>
          </a:prstGeom>
          <a:noFill/>
        </p:spPr>
        <p:txBody>
          <a:bodyPr wrap="square" lIns="91440" tIns="45720" rIns="91440" bIns="45720">
            <a:spAutoFit/>
          </a:bodyPr>
          <a:lstStyle/>
          <a:p>
            <a:pPr algn="ctr"/>
            <a:r>
              <a:rPr lang="ar-MA" sz="2400" b="1" dirty="0">
                <a:ln w="1905"/>
                <a:solidFill>
                  <a:prstClr val="black"/>
                </a:solidFill>
                <a:effectLst>
                  <a:innerShdw blurRad="69850" dist="43180" dir="5400000">
                    <a:srgbClr val="000000">
                      <a:alpha val="65000"/>
                    </a:srgbClr>
                  </a:innerShdw>
                </a:effectLst>
              </a:rPr>
              <a:t>انتحال الهوية و القرصنة     و الفيروسات</a:t>
            </a:r>
            <a:endParaRPr lang="fr-FR" sz="2400" b="1" dirty="0">
              <a:ln w="1905"/>
              <a:solidFill>
                <a:prstClr val="black"/>
              </a:solidFill>
              <a:effectLst>
                <a:innerShdw blurRad="69850" dist="43180" dir="5400000">
                  <a:srgbClr val="000000">
                    <a:alpha val="65000"/>
                  </a:srgbClr>
                </a:innerShdw>
              </a:effectLst>
            </a:endParaRPr>
          </a:p>
        </p:txBody>
      </p:sp>
      <p:sp>
        <p:nvSpPr>
          <p:cNvPr id="30" name="Rectangle 29"/>
          <p:cNvSpPr/>
          <p:nvPr/>
        </p:nvSpPr>
        <p:spPr>
          <a:xfrm>
            <a:off x="3815541" y="4906576"/>
            <a:ext cx="1595310" cy="1200329"/>
          </a:xfrm>
          <a:prstGeom prst="rect">
            <a:avLst/>
          </a:prstGeom>
          <a:noFill/>
        </p:spPr>
        <p:txBody>
          <a:bodyPr wrap="square" lIns="91440" tIns="45720" rIns="91440" bIns="45720">
            <a:spAutoFit/>
          </a:bodyPr>
          <a:lstStyle/>
          <a:p>
            <a:pPr algn="ctr"/>
            <a:r>
              <a:rPr lang="ar-MA" sz="2400" b="1" dirty="0">
                <a:ln w="1905"/>
                <a:solidFill>
                  <a:prstClr val="black"/>
                </a:solidFill>
                <a:effectLst>
                  <a:innerShdw blurRad="69850" dist="43180" dir="5400000">
                    <a:srgbClr val="000000">
                      <a:alpha val="65000"/>
                    </a:srgbClr>
                  </a:innerShdw>
                </a:effectLst>
              </a:rPr>
              <a:t>الاحتيال        و المحتوى الغير اللائق</a:t>
            </a:r>
            <a:endParaRPr lang="fr-FR" sz="2400" b="1" dirty="0">
              <a:ln w="1905"/>
              <a:solidFill>
                <a:prstClr val="black"/>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1575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additive="base">
                                        <p:cTn id="42" dur="500" fill="hold"/>
                                        <p:tgtEl>
                                          <p:spTgt spid="1028"/>
                                        </p:tgtEl>
                                        <p:attrNameLst>
                                          <p:attrName>ppt_x</p:attrName>
                                        </p:attrNameLst>
                                      </p:cBhvr>
                                      <p:tavLst>
                                        <p:tav tm="0">
                                          <p:val>
                                            <p:strVal val="#ppt_x"/>
                                          </p:val>
                                        </p:tav>
                                        <p:tav tm="100000">
                                          <p:val>
                                            <p:strVal val="#ppt_x"/>
                                          </p:val>
                                        </p:tav>
                                      </p:tavLst>
                                    </p:anim>
                                    <p:anim calcmode="lin" valueType="num">
                                      <p:cBhvr additive="base">
                                        <p:cTn id="4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6" grpId="0"/>
      <p:bldP spid="27"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Widescreen</PresentationFormat>
  <Paragraphs>164</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ae_Japan</vt:lpstr>
      <vt:lpstr>Andalus</vt:lpstr>
      <vt:lpstr>Arial</vt:lpstr>
      <vt:lpstr>Calibri</vt:lpstr>
      <vt:lpstr>Calibri Light</vt:lpstr>
      <vt:lpstr>DroidArabicKufi-Regular</vt:lpstr>
      <vt:lpstr>Microsoft Uighur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https://men-gov.ma/</dc:creator>
  <cp:lastModifiedBy>Mohamed</cp:lastModifiedBy>
  <cp:revision>1</cp:revision>
  <dcterms:created xsi:type="dcterms:W3CDTF">2023-02-18T15:11:29Z</dcterms:created>
  <dcterms:modified xsi:type="dcterms:W3CDTF">2023-02-18T15:11:53Z</dcterms:modified>
</cp:coreProperties>
</file>